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B553-A618-45BD-A701-FDE2039495A5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8FEF-13AF-45CD-A7A8-7A885AB67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13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B553-A618-45BD-A701-FDE2039495A5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8FEF-13AF-45CD-A7A8-7A885AB67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93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B553-A618-45BD-A701-FDE2039495A5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8FEF-13AF-45CD-A7A8-7A885AB67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77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B553-A618-45BD-A701-FDE2039495A5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8FEF-13AF-45CD-A7A8-7A885AB67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92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B553-A618-45BD-A701-FDE2039495A5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8FEF-13AF-45CD-A7A8-7A885AB67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366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B553-A618-45BD-A701-FDE2039495A5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8FEF-13AF-45CD-A7A8-7A885AB67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59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B553-A618-45BD-A701-FDE2039495A5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8FEF-13AF-45CD-A7A8-7A885AB67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82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B553-A618-45BD-A701-FDE2039495A5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8FEF-13AF-45CD-A7A8-7A885AB67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85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B553-A618-45BD-A701-FDE2039495A5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8FEF-13AF-45CD-A7A8-7A885AB67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14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B553-A618-45BD-A701-FDE2039495A5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8FEF-13AF-45CD-A7A8-7A885AB67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88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B553-A618-45BD-A701-FDE2039495A5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8FEF-13AF-45CD-A7A8-7A885AB67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07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6B553-A618-45BD-A701-FDE2039495A5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28FEF-13AF-45CD-A7A8-7A885AB67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63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9797" y="236051"/>
            <a:ext cx="5190259" cy="535419"/>
          </a:xfrm>
        </p:spPr>
        <p:txBody>
          <a:bodyPr>
            <a:normAutofit/>
          </a:bodyPr>
          <a:lstStyle/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わが</a:t>
            </a: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まちタイムラインの作成</a:t>
            </a:r>
            <a:endParaRPr kumimoji="1" lang="ja-JP" altLang="en-US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9797" y="834147"/>
            <a:ext cx="8362950" cy="89255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１　わがまちタイムラインとは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水害が起きた際に、どこへ逃げるのか、いつ逃げるのか、どのように準備をして逃げ　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 </a:t>
            </a:r>
            <a:r>
              <a:rPr kumimoji="1" lang="ja-JP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るのかを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地域や家族で話し合って作成する避難行動計画です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9797" y="1820834"/>
            <a:ext cx="8362950" cy="329320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２　作成・配布の流れ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　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①わがまちタイムラインの様式を</a:t>
            </a:r>
            <a:r>
              <a:rPr kumimoji="1" lang="ja-JP" altLang="en-US" sz="1600" b="0" i="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ダウンロード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・印刷またはコピーし、地域内全世帯に　　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配布する。（経費は補助事業対象となります。）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　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　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　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茨城県防災・危機管理課</a:t>
            </a:r>
            <a:r>
              <a:rPr kumimoji="1" lang="ja-JP" altLang="en-US" sz="16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ＨＰ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からダウンロードできます。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②地域住民で、以下のことについて検討しながら、様式に記入する。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・</a:t>
            </a:r>
            <a:r>
              <a:rPr kumimoji="1" lang="ja-JP" altLang="en-US" sz="16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災害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が起きても安全な避難場所及び避難ルート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・避難を開始するタイミング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（高齢者等避難又は避難指示を選択）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・その他、</a:t>
            </a:r>
            <a:r>
              <a:rPr kumimoji="1" lang="ja-JP" altLang="en-US" sz="16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それぞれ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の家庭の状況に応じ必要と思う準備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</a:t>
            </a: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</a:rPr>
              <a:t>作り方の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</a:rPr>
              <a:t>詳細は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裏面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</a:rPr>
              <a:t>をご覧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</a:rPr>
              <a:t>ください。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defRPr/>
            </a:pPr>
            <a:r>
              <a:rPr kumimoji="1" lang="ja-JP" altLang="en-US" sz="16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</a:t>
            </a:r>
            <a:r>
              <a:rPr kumimoji="1"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の被害を軽減するため、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全世帯にわがまちタイムラインを広める。</a:t>
            </a:r>
            <a:endParaRPr kumimoji="1" lang="en-US" altLang="ja-JP" sz="16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kumimoji="1" lang="ja-JP" altLang="en-US" sz="16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</a:t>
            </a:r>
            <a:r>
              <a:rPr kumimoji="1" lang="ja-JP" altLang="en-US" sz="16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世帯の代表者を集め作成講座の開催（県から講師派遣も可能）</a:t>
            </a:r>
            <a:endParaRPr kumimoji="1" lang="en-US" altLang="ja-JP" sz="160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defRPr/>
            </a:pPr>
            <a:r>
              <a:rPr kumimoji="1" lang="ja-JP" altLang="en-US" sz="16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</a:t>
            </a:r>
            <a:r>
              <a:rPr kumimoji="1" lang="ja-JP" altLang="en-US" sz="16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回覧板やチラシと一緒に配布しながら各家庭に作成を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依頼</a:t>
            </a:r>
            <a:endParaRPr kumimoji="1" lang="en-US" altLang="ja-JP" sz="1600" dirty="0" smtClean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</a:t>
            </a: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※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地域全体で作成することで</a:t>
            </a:r>
            <a:r>
              <a:rPr kumimoji="1" lang="ja-JP" altLang="en-US" sz="1600" noProof="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補助事業</a:t>
            </a:r>
            <a:r>
              <a:rPr kumimoji="1" lang="ja-JP" altLang="en-US" sz="16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要件を満たすこととする。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9797" y="6086978"/>
            <a:ext cx="8362950" cy="64633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問合せ先：茨城県防災・危機管理課　防災グループ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Tel</a:t>
            </a:r>
            <a:r>
              <a:rPr kumimoji="0" lang="ja-JP" altLang="ja-JP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16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029-301-2885</a:t>
            </a:r>
            <a:r>
              <a:rPr kumimoji="0" lang="ja-JP" altLang="en-US" sz="16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16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Fax</a:t>
            </a:r>
            <a:r>
              <a:rPr kumimoji="0" lang="ja-JP" altLang="en-US" sz="16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16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029-301-2898</a:t>
            </a:r>
            <a:r>
              <a:rPr kumimoji="0" lang="ja-JP" altLang="en-US" sz="16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18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E-mail</a:t>
            </a:r>
            <a:r>
              <a:rPr kumimoji="0" lang="ja-JP" altLang="ja-JP" sz="1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18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bousai@pref.ibaraki.lg.jp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9797" y="5177400"/>
            <a:ext cx="7065818" cy="83099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　わがまち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タイムラインの活用方法</a:t>
            </a:r>
            <a:endParaRPr kumimoji="1" lang="en-US" altLang="ja-JP" sz="16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kumimoji="1" lang="ja-JP" altLang="en-US" sz="16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・家の目立つ所に貼るなど、水害に備えて家族で内容を共有しておく。</a:t>
            </a:r>
            <a:endParaRPr kumimoji="1" lang="en-US" altLang="ja-JP" sz="1600" dirty="0" smtClean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defRPr/>
            </a:pPr>
            <a:r>
              <a:rPr kumimoji="1" lang="ja-JP" altLang="en-US" sz="16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・地域や家族で話し合って、定期的に見直しを行う。</a:t>
            </a:r>
            <a:endParaRPr kumimoji="1" lang="en-US" altLang="ja-JP" sz="160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6220691" y="2699634"/>
            <a:ext cx="706582" cy="18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412" y="2486891"/>
            <a:ext cx="1368570" cy="1368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160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794182"/>
            <a:ext cx="3679973" cy="525578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正方形/長方形 4"/>
          <p:cNvSpPr/>
          <p:nvPr/>
        </p:nvSpPr>
        <p:spPr>
          <a:xfrm>
            <a:off x="3910642" y="1109813"/>
            <a:ext cx="5137476" cy="289281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13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</a:t>
            </a:r>
            <a:r>
              <a:rPr lang="ja-JP" altLang="en-US" sz="13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3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避難場所を書き込みましょう</a:t>
            </a:r>
            <a:endParaRPr lang="en-US" altLang="ja-JP" sz="13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水害</a:t>
            </a: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から身を守ることができる</a:t>
            </a:r>
            <a:r>
              <a:rPr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避難場所を</a:t>
            </a: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考えましょう。</a:t>
            </a:r>
            <a:endParaRPr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en-US" altLang="ja-JP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自宅が安全な所にある場合は、</a:t>
            </a:r>
            <a:r>
              <a:rPr lang="ja-JP" altLang="en-US" sz="1050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自宅で身を守りましょう。</a:t>
            </a:r>
            <a:endParaRPr lang="en-US" altLang="ja-JP" sz="1050" u="sng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05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en-US" altLang="ja-JP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避難場所の</a:t>
            </a: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見つけ方</a:t>
            </a:r>
            <a:r>
              <a:rPr lang="en-US" altLang="ja-JP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</a:p>
          <a:p>
            <a:r>
              <a:rPr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３つの</a:t>
            </a: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ステップであなたにとって適切な</a:t>
            </a:r>
            <a:r>
              <a:rPr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避難場所を</a:t>
            </a: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見つけましょう。</a:t>
            </a:r>
            <a:endParaRPr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lang="en-US" altLang="ja-JP" sz="105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05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ステップ</a:t>
            </a:r>
            <a:r>
              <a:rPr lang="en-US" altLang="ja-JP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Ⅰ</a:t>
            </a:r>
            <a:r>
              <a:rPr lang="en-US" altLang="ja-JP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</a:t>
            </a: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市町村が作っている</a:t>
            </a:r>
            <a:r>
              <a:rPr lang="ja-JP" altLang="en-US" sz="1050" b="1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ハザードマップ</a:t>
            </a: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で自宅を見つける</a:t>
            </a:r>
            <a:endParaRPr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ステップ</a:t>
            </a:r>
            <a:r>
              <a:rPr lang="en-US" altLang="ja-JP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Ⅱ.</a:t>
            </a:r>
            <a:r>
              <a:rPr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ハザードマップ上で自宅</a:t>
            </a: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に近い安全な</a:t>
            </a:r>
            <a:r>
              <a:rPr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避難場所を見つけ、避難場所</a:t>
            </a:r>
            <a:endParaRPr lang="en-US" altLang="ja-JP" sz="105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欄に書き込む</a:t>
            </a:r>
            <a:endParaRPr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en-US" altLang="ja-JP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避難場所は</a:t>
            </a: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市町村が整備している避難所や浸水のおそれのない（</a:t>
            </a:r>
            <a:r>
              <a:rPr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ハザード　　　</a:t>
            </a:r>
            <a:endParaRPr lang="en-US" altLang="ja-JP" sz="105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マップで</a:t>
            </a: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色が塗られていない）親せき・友人宅などが考えられます。</a:t>
            </a:r>
            <a:endParaRPr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ステップ</a:t>
            </a:r>
            <a:r>
              <a:rPr lang="en-US" altLang="ja-JP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Ⅲ</a:t>
            </a:r>
            <a:r>
              <a:rPr lang="en-US" altLang="ja-JP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.</a:t>
            </a: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どのように避難するかも考える</a:t>
            </a:r>
            <a:endParaRPr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en-US" altLang="ja-JP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車で避難する場合、駐車場はあるか、駐車場は浸水しないか考えましょう。</a:t>
            </a:r>
            <a:endParaRPr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en-US" altLang="ja-JP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歩いて避難する場合は、雨が降っている、風が吹いている場合でも</a:t>
            </a:r>
            <a:r>
              <a:rPr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逃げられ</a:t>
            </a:r>
            <a:endParaRPr lang="en-US" altLang="ja-JP" sz="105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ja-JP" altLang="en-US" sz="1050" dirty="0" err="1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る</a:t>
            </a:r>
            <a:r>
              <a:rPr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場所</a:t>
            </a: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にあるか考えましょう。</a:t>
            </a:r>
            <a:endParaRPr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910626" y="4163440"/>
            <a:ext cx="5137492" cy="109359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27000" rIns="27000" rtlCol="0" anchor="t" anchorCtr="0"/>
          <a:lstStyle/>
          <a:p>
            <a:r>
              <a:rPr lang="ja-JP" altLang="en-US" sz="13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</a:t>
            </a:r>
            <a:r>
              <a:rPr lang="ja-JP" altLang="en-US" sz="13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3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いつ</a:t>
            </a:r>
            <a:r>
              <a:rPr lang="ja-JP" altLang="en-US" sz="13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避難するか、当てはまるチェック欄に〇をつけましょう</a:t>
            </a:r>
          </a:p>
          <a:p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あなたは</a:t>
            </a:r>
            <a:r>
              <a:rPr lang="ja-JP" altLang="en-US" sz="1050" b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警戒</a:t>
            </a:r>
            <a:r>
              <a:rPr lang="ja-JP" altLang="en-US" sz="1050" b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レベル３「高齢者等避難</a:t>
            </a:r>
            <a:r>
              <a:rPr lang="ja-JP" altLang="en-US" sz="1050" b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」</a:t>
            </a: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または</a:t>
            </a:r>
            <a:r>
              <a:rPr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r>
              <a:rPr lang="ja-JP" altLang="en-US" sz="1050" b="1" dirty="0">
                <a:solidFill>
                  <a:srgbClr val="7030A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警戒レベル４「</a:t>
            </a:r>
            <a:r>
              <a:rPr lang="ja-JP" altLang="en-US" sz="1050" b="1" dirty="0" smtClean="0">
                <a:solidFill>
                  <a:srgbClr val="7030A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避難指示」</a:t>
            </a:r>
            <a:r>
              <a:rPr lang="ja-JP" altLang="en-US" sz="105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のど</a:t>
            </a:r>
            <a:endParaRPr lang="en-US" altLang="ja-JP" sz="105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5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ちら</a:t>
            </a:r>
            <a:r>
              <a:rPr lang="ja-JP" altLang="en-US" sz="105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で</a:t>
            </a: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避難する</a:t>
            </a:r>
            <a:r>
              <a:rPr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かを選びましょう。</a:t>
            </a:r>
            <a:endParaRPr lang="en-US" altLang="ja-JP" sz="105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/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en-US" altLang="ja-JP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警戒レベル３・・・一緒に逃げる人の中に高齢者など、避難に時間がかかる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人　　　</a:t>
            </a:r>
            <a:endParaRPr lang="en-US" altLang="ja-JP" sz="1050" dirty="0" smtClean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がいる</a:t>
            </a:r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場合に選択</a:t>
            </a:r>
            <a:endParaRPr lang="en-US" altLang="ja-JP" sz="105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警戒レベル４・・・上記以外の場合に選択</a:t>
            </a:r>
            <a:endParaRPr lang="en-US" altLang="ja-JP" sz="105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05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285018" y="1874889"/>
            <a:ext cx="664369" cy="6429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350" dirty="0"/>
              <a:t>QR</a:t>
            </a:r>
            <a:endParaRPr lang="ja-JP" altLang="en-US" sz="1350" dirty="0"/>
          </a:p>
        </p:txBody>
      </p:sp>
      <p:sp>
        <p:nvSpPr>
          <p:cNvPr id="8" name="正方形/長方形 7"/>
          <p:cNvSpPr/>
          <p:nvPr/>
        </p:nvSpPr>
        <p:spPr>
          <a:xfrm>
            <a:off x="7814857" y="1303939"/>
            <a:ext cx="1135386" cy="270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ハザードマップは</a:t>
            </a:r>
            <a:endParaRPr lang="en-US" altLang="ja-JP" sz="9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ja-JP" altLang="en-US" sz="9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こちらから</a:t>
            </a:r>
            <a:endParaRPr lang="ja-JP" altLang="en-US" sz="9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85210" y="1210028"/>
            <a:ext cx="490790" cy="416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b="1" dirty="0"/>
              <a:t>①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346615" y="3621427"/>
            <a:ext cx="490790" cy="416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b="1" dirty="0"/>
              <a:t>②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910626" y="5417852"/>
            <a:ext cx="5137492" cy="123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27000" rIns="27000" rtlCol="0" anchor="t" anchorCtr="0"/>
          <a:lstStyle/>
          <a:p>
            <a:r>
              <a:rPr lang="ja-JP" altLang="en-US" sz="13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</a:t>
            </a:r>
            <a:r>
              <a:rPr lang="ja-JP" altLang="en-US" sz="13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3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その他</a:t>
            </a:r>
            <a:endParaRPr lang="en-US" altLang="ja-JP" sz="13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避難するために、事前に準備しておくことや必要だと思うことがあれば、「逃げ遅れないためにやるべきこと」の自由記載欄に書いておきましょう</a:t>
            </a:r>
            <a:r>
              <a:rPr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  <a:endParaRPr lang="en-US" altLang="ja-JP" sz="105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 defTabSz="914400"/>
            <a:r>
              <a:rPr lang="en-US" altLang="ja-JP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例</a:t>
            </a:r>
            <a:r>
              <a:rPr lang="en-US" altLang="ja-JP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</a:p>
          <a:p>
            <a:pPr lvl="0" defTabSz="914400"/>
            <a:r>
              <a:rPr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・車を高台に移動する</a:t>
            </a: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・避難を支援してくれる人に連絡する</a:t>
            </a:r>
            <a:endParaRPr lang="en-US" altLang="ja-JP" sz="105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 defTabSz="914400"/>
            <a:r>
              <a:rPr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・携帯電話を充電する　・</a:t>
            </a:r>
            <a:r>
              <a:rPr kumimoji="1" lang="ja-JP" altLang="ja-JP" sz="1100" kern="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ペットを預ける</a:t>
            </a:r>
            <a:r>
              <a:rPr kumimoji="1" lang="ja-JP" altLang="ja-JP" sz="1100" kern="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kumimoji="1" lang="ja-JP" altLang="en-US" sz="1100" kern="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避難場所</a:t>
            </a:r>
            <a:r>
              <a:rPr kumimoji="1" lang="ja-JP" altLang="ja-JP" sz="1100" kern="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に</a:t>
            </a:r>
            <a:r>
              <a:rPr kumimoji="1" lang="ja-JP" altLang="ja-JP" sz="1100" kern="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連れていけるか確認</a:t>
            </a:r>
            <a:r>
              <a:rPr kumimoji="1" lang="ja-JP" altLang="ja-JP" sz="1100" kern="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する</a:t>
            </a:r>
            <a:endParaRPr lang="ja-JP" altLang="ja-JP" sz="1100" kern="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endParaRPr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endParaRPr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910626" y="295765"/>
            <a:ext cx="4843463" cy="298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～「わがまちタイムライン」</a:t>
            </a:r>
            <a:r>
              <a:rPr lang="ja-JP" altLang="en-US" sz="13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</a:t>
            </a:r>
            <a:r>
              <a:rPr lang="ja-JP" altLang="en-US" sz="13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作り方</a:t>
            </a:r>
            <a:r>
              <a:rPr lang="ja-JP" altLang="en-US" sz="13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～</a:t>
            </a:r>
          </a:p>
        </p:txBody>
      </p:sp>
      <p:sp>
        <p:nvSpPr>
          <p:cNvPr id="14" name="右大かっこ 13"/>
          <p:cNvSpPr/>
          <p:nvPr/>
        </p:nvSpPr>
        <p:spPr>
          <a:xfrm>
            <a:off x="3311128" y="1626412"/>
            <a:ext cx="128588" cy="3067032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5" name="正方形/長方形 14"/>
          <p:cNvSpPr/>
          <p:nvPr/>
        </p:nvSpPr>
        <p:spPr>
          <a:xfrm>
            <a:off x="2948926" y="3213881"/>
            <a:ext cx="490790" cy="416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b="1" dirty="0"/>
              <a:t>③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52407" y="648148"/>
            <a:ext cx="4941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わがまちタイムラインは、</a:t>
            </a:r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次</a:t>
            </a:r>
            <a:r>
              <a:rPr kumimoji="1"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の手順に従って記入することで簡単に作成することができます。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円形吹き出し 2"/>
          <p:cNvSpPr/>
          <p:nvPr/>
        </p:nvSpPr>
        <p:spPr>
          <a:xfrm>
            <a:off x="7716982" y="1174522"/>
            <a:ext cx="1331136" cy="540004"/>
          </a:xfrm>
          <a:prstGeom prst="wedgeEllipseCallout">
            <a:avLst>
              <a:gd name="adj1" fmla="val 7269"/>
              <a:gd name="adj2" fmla="val 70198"/>
            </a:avLst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375383" y="6359173"/>
            <a:ext cx="3171447" cy="1966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作り終わったら</a:t>
            </a:r>
            <a:r>
              <a:rPr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自宅</a:t>
            </a:r>
            <a:r>
              <a:rPr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の見える所に貼り、</a:t>
            </a:r>
            <a:endParaRPr lang="en-US" altLang="ja-JP" sz="105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家族</a:t>
            </a: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に知らせたり、定期的に見直しをしましょう。</a:t>
            </a:r>
          </a:p>
        </p:txBody>
      </p:sp>
      <p:sp>
        <p:nvSpPr>
          <p:cNvPr id="18" name="楕円 17"/>
          <p:cNvSpPr/>
          <p:nvPr/>
        </p:nvSpPr>
        <p:spPr>
          <a:xfrm>
            <a:off x="114300" y="6165794"/>
            <a:ext cx="3481678" cy="60003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678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484</TotalTime>
  <Words>789</Words>
  <Application>Microsoft Office PowerPoint</Application>
  <PresentationFormat>画面に合わせる (4:3)</PresentationFormat>
  <Paragraphs>62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ＭＳ Ｐゴシック</vt:lpstr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わがまちタイムラインの作成</vt:lpstr>
      <vt:lpstr>PowerPoint プレゼンテーション</vt:lpstr>
    </vt:vector>
  </TitlesOfParts>
  <Company>茨城県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政策企画部情報システム課</dc:creator>
  <cp:lastModifiedBy>政策企画部情報システム課</cp:lastModifiedBy>
  <cp:revision>54</cp:revision>
  <cp:lastPrinted>2022-01-27T23:55:31Z</cp:lastPrinted>
  <dcterms:created xsi:type="dcterms:W3CDTF">2022-01-25T09:38:25Z</dcterms:created>
  <dcterms:modified xsi:type="dcterms:W3CDTF">2022-02-01T05:18:53Z</dcterms:modified>
</cp:coreProperties>
</file>