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handoutMasterIdLst>
    <p:handoutMasterId r:id="rId8"/>
  </p:handoutMasterIdLst>
  <p:sldIdLst>
    <p:sldId id="261" r:id="rId5"/>
    <p:sldId id="262" r:id="rId6"/>
  </p:sldIdLst>
  <p:sldSz cx="12192000" cy="16256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宮澤　明日香" initials="宮澤　明日香" lastIdx="1" clrIdx="0">
    <p:extLst>
      <p:ext uri="{19B8F6BF-5375-455C-9EA6-DF929625EA0E}">
        <p15:presenceInfo xmlns:p15="http://schemas.microsoft.com/office/powerpoint/2012/main" userId="S-1-5-21-161959346-1900351369-444732941-1605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980A47"/>
    <a:srgbClr val="A00273"/>
    <a:srgbClr val="C202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4" autoAdjust="0"/>
    <p:restoredTop sz="94660"/>
  </p:normalViewPr>
  <p:slideViewPr>
    <p:cSldViewPr snapToGrid="0">
      <p:cViewPr varScale="1">
        <p:scale>
          <a:sx n="49" d="100"/>
          <a:sy n="49" d="100"/>
        </p:scale>
        <p:origin x="32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8" cy="498693"/>
          </a:xfrm>
          <a:prstGeom prst="rect">
            <a:avLst/>
          </a:prstGeom>
        </p:spPr>
        <p:txBody>
          <a:bodyPr vert="horz" lIns="91487" tIns="45744" rIns="91487" bIns="4574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2"/>
            <a:ext cx="2949788" cy="498693"/>
          </a:xfrm>
          <a:prstGeom prst="rect">
            <a:avLst/>
          </a:prstGeom>
        </p:spPr>
        <p:txBody>
          <a:bodyPr vert="horz" lIns="91487" tIns="45744" rIns="91487" bIns="45744" rtlCol="0"/>
          <a:lstStyle>
            <a:lvl1pPr algn="r">
              <a:defRPr sz="1200"/>
            </a:lvl1pPr>
          </a:lstStyle>
          <a:p>
            <a:fld id="{ECAEE263-D365-49CF-8E52-7626AA4A5185}" type="datetimeFigureOut">
              <a:rPr kumimoji="1" lang="ja-JP" altLang="en-US" smtClean="0"/>
              <a:t>2022/10/6</a:t>
            </a:fld>
            <a:endParaRPr kumimoji="1" lang="ja-JP" altLang="en-US"/>
          </a:p>
        </p:txBody>
      </p:sp>
      <p:sp>
        <p:nvSpPr>
          <p:cNvPr id="4" name="フッター プレースホルダー 3"/>
          <p:cNvSpPr>
            <a:spLocks noGrp="1"/>
          </p:cNvSpPr>
          <p:nvPr>
            <p:ph type="ftr" sz="quarter" idx="2"/>
          </p:nvPr>
        </p:nvSpPr>
        <p:spPr>
          <a:xfrm>
            <a:off x="0" y="9440648"/>
            <a:ext cx="2949788" cy="498692"/>
          </a:xfrm>
          <a:prstGeom prst="rect">
            <a:avLst/>
          </a:prstGeom>
        </p:spPr>
        <p:txBody>
          <a:bodyPr vert="horz" lIns="91487" tIns="45744" rIns="91487" bIns="4574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8"/>
            <a:ext cx="2949788" cy="498692"/>
          </a:xfrm>
          <a:prstGeom prst="rect">
            <a:avLst/>
          </a:prstGeom>
        </p:spPr>
        <p:txBody>
          <a:bodyPr vert="horz" lIns="91487" tIns="45744" rIns="91487" bIns="45744" rtlCol="0" anchor="b"/>
          <a:lstStyle>
            <a:lvl1pPr algn="r">
              <a:defRPr sz="1200"/>
            </a:lvl1pPr>
          </a:lstStyle>
          <a:p>
            <a:fld id="{53E23A97-F2F3-43AD-BADB-38951FBC8102}" type="slidenum">
              <a:rPr kumimoji="1" lang="ja-JP" altLang="en-US" smtClean="0"/>
              <a:t>‹#›</a:t>
            </a:fld>
            <a:endParaRPr kumimoji="1" lang="ja-JP" altLang="en-US"/>
          </a:p>
        </p:txBody>
      </p:sp>
    </p:spTree>
    <p:extLst>
      <p:ext uri="{BB962C8B-B14F-4D97-AF65-F5344CB8AC3E}">
        <p14:creationId xmlns:p14="http://schemas.microsoft.com/office/powerpoint/2010/main" val="576631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8" cy="498693"/>
          </a:xfrm>
          <a:prstGeom prst="rect">
            <a:avLst/>
          </a:prstGeom>
        </p:spPr>
        <p:txBody>
          <a:bodyPr vert="horz" lIns="91487" tIns="45744" rIns="91487" bIns="457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8" cy="498693"/>
          </a:xfrm>
          <a:prstGeom prst="rect">
            <a:avLst/>
          </a:prstGeom>
        </p:spPr>
        <p:txBody>
          <a:bodyPr vert="horz" lIns="91487" tIns="45744" rIns="91487" bIns="45744" rtlCol="0"/>
          <a:lstStyle>
            <a:lvl1pPr algn="r">
              <a:defRPr sz="1200"/>
            </a:lvl1pPr>
          </a:lstStyle>
          <a:p>
            <a:fld id="{CA690FB0-CF23-43E9-872D-DBD618EDC838}" type="datetimeFigureOut">
              <a:rPr kumimoji="1" lang="ja-JP" altLang="en-US" smtClean="0"/>
              <a:t>2022/10/6</a:t>
            </a:fld>
            <a:endParaRPr kumimoji="1" lang="ja-JP" altLang="en-US"/>
          </a:p>
        </p:txBody>
      </p:sp>
      <p:sp>
        <p:nvSpPr>
          <p:cNvPr id="4" name="スライド イメージ プレースホルダー 3"/>
          <p:cNvSpPr>
            <a:spLocks noGrp="1" noRot="1" noChangeAspect="1"/>
          </p:cNvSpPr>
          <p:nvPr>
            <p:ph type="sldImg" idx="2"/>
          </p:nvPr>
        </p:nvSpPr>
        <p:spPr>
          <a:xfrm>
            <a:off x="2146300" y="1241425"/>
            <a:ext cx="2514600" cy="3354388"/>
          </a:xfrm>
          <a:prstGeom prst="rect">
            <a:avLst/>
          </a:prstGeom>
          <a:noFill/>
          <a:ln w="12700">
            <a:solidFill>
              <a:prstClr val="black"/>
            </a:solidFill>
          </a:ln>
        </p:spPr>
        <p:txBody>
          <a:bodyPr vert="horz" lIns="91487" tIns="45744" rIns="91487" bIns="45744"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87" tIns="45744" rIns="91487" bIns="457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8"/>
            <a:ext cx="2949788" cy="498692"/>
          </a:xfrm>
          <a:prstGeom prst="rect">
            <a:avLst/>
          </a:prstGeom>
        </p:spPr>
        <p:txBody>
          <a:bodyPr vert="horz" lIns="91487" tIns="45744" rIns="91487" bIns="457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8" cy="498692"/>
          </a:xfrm>
          <a:prstGeom prst="rect">
            <a:avLst/>
          </a:prstGeom>
        </p:spPr>
        <p:txBody>
          <a:bodyPr vert="horz" lIns="91487" tIns="45744" rIns="91487" bIns="45744" rtlCol="0" anchor="b"/>
          <a:lstStyle>
            <a:lvl1pPr algn="r">
              <a:defRPr sz="1200"/>
            </a:lvl1pPr>
          </a:lstStyle>
          <a:p>
            <a:fld id="{471C4645-BD4D-4582-8A84-9AA97F071E58}" type="slidenum">
              <a:rPr kumimoji="1" lang="ja-JP" altLang="en-US" smtClean="0"/>
              <a:t>‹#›</a:t>
            </a:fld>
            <a:endParaRPr kumimoji="1" lang="ja-JP" altLang="en-US"/>
          </a:p>
        </p:txBody>
      </p:sp>
    </p:spTree>
    <p:extLst>
      <p:ext uri="{BB962C8B-B14F-4D97-AF65-F5344CB8AC3E}">
        <p14:creationId xmlns:p14="http://schemas.microsoft.com/office/powerpoint/2010/main" val="35185367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6300" y="1241425"/>
            <a:ext cx="25146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71C4645-BD4D-4582-8A84-9AA97F071E58}" type="slidenum">
              <a:rPr kumimoji="1" lang="ja-JP" altLang="en-US" smtClean="0"/>
              <a:t>1</a:t>
            </a:fld>
            <a:endParaRPr kumimoji="1" lang="ja-JP" altLang="en-US"/>
          </a:p>
        </p:txBody>
      </p:sp>
    </p:spTree>
    <p:extLst>
      <p:ext uri="{BB962C8B-B14F-4D97-AF65-F5344CB8AC3E}">
        <p14:creationId xmlns:p14="http://schemas.microsoft.com/office/powerpoint/2010/main" val="4186734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6300" y="1241425"/>
            <a:ext cx="25146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1C4645-BD4D-4582-8A84-9AA97F071E5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2392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2361208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05016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30374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0088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317685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4294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234044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160341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7981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8153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8A52232-3A6E-4892-A4A7-684250AE8DAE}"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239288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68A52232-3A6E-4892-A4A7-684250AE8DAE}" type="datetimeFigureOut">
              <a:rPr kumimoji="1" lang="ja-JP" altLang="en-US" smtClean="0"/>
              <a:t>2022/10/6</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B6FD9A70-F204-4EBD-AF2C-34733416B2EC}" type="slidenum">
              <a:rPr kumimoji="1" lang="ja-JP" altLang="en-US" smtClean="0"/>
              <a:t>‹#›</a:t>
            </a:fld>
            <a:endParaRPr kumimoji="1" lang="ja-JP" altLang="en-US"/>
          </a:p>
        </p:txBody>
      </p:sp>
    </p:spTree>
    <p:extLst>
      <p:ext uri="{BB962C8B-B14F-4D97-AF65-F5344CB8AC3E}">
        <p14:creationId xmlns:p14="http://schemas.microsoft.com/office/powerpoint/2010/main" val="3521877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角丸四角形 58"/>
          <p:cNvSpPr/>
          <p:nvPr/>
        </p:nvSpPr>
        <p:spPr>
          <a:xfrm>
            <a:off x="345254" y="68856"/>
            <a:ext cx="11565114" cy="721225"/>
          </a:xfrm>
          <a:prstGeom prst="roundRect">
            <a:avLst>
              <a:gd name="adj" fmla="val 11756"/>
            </a:avLst>
          </a:prstGeom>
          <a:solidFill>
            <a:schemeClr val="accent1">
              <a:lumMod val="20000"/>
              <a:lumOff val="80000"/>
            </a:schemeClr>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800"/>
              </a:lnSpc>
            </a:pPr>
            <a:r>
              <a:rPr lang="ja-JP" altLang="en-US" sz="2800" b="1" dirty="0" smtClean="0">
                <a:solidFill>
                  <a:schemeClr val="tx1"/>
                </a:solidFill>
                <a:latin typeface="BIZ UDPゴシック" panose="020B0400000000000000" pitchFamily="50" charset="-128"/>
                <a:ea typeface="BIZ UDPゴシック" panose="020B0400000000000000" pitchFamily="50" charset="-128"/>
              </a:rPr>
              <a:t>新型コロナウイルス感染症陽性判明後</a:t>
            </a:r>
            <a:r>
              <a:rPr lang="ja-JP" altLang="en-US" sz="2800" b="1" dirty="0">
                <a:solidFill>
                  <a:schemeClr val="tx1"/>
                </a:solidFill>
                <a:latin typeface="BIZ UDPゴシック" panose="020B0400000000000000" pitchFamily="50" charset="-128"/>
                <a:ea typeface="BIZ UDPゴシック" panose="020B0400000000000000" pitchFamily="50" charset="-128"/>
              </a:rPr>
              <a:t>の</a:t>
            </a:r>
            <a:r>
              <a:rPr lang="ja-JP" altLang="en-US" sz="2800" b="1" dirty="0" smtClean="0">
                <a:solidFill>
                  <a:schemeClr val="tx1"/>
                </a:solidFill>
                <a:latin typeface="BIZ UDPゴシック" panose="020B0400000000000000" pitchFamily="50" charset="-128"/>
                <a:ea typeface="BIZ UDPゴシック" panose="020B0400000000000000" pitchFamily="50" charset="-128"/>
              </a:rPr>
              <a:t>流れ</a:t>
            </a:r>
            <a:endParaRPr lang="ja-JP" altLang="en-US" sz="2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131" name="表 130"/>
          <p:cNvGraphicFramePr>
            <a:graphicFrameLocks noGrp="1"/>
          </p:cNvGraphicFramePr>
          <p:nvPr>
            <p:extLst/>
          </p:nvPr>
        </p:nvGraphicFramePr>
        <p:xfrm>
          <a:off x="345254" y="889031"/>
          <a:ext cx="11675688" cy="12573359"/>
        </p:xfrm>
        <a:graphic>
          <a:graphicData uri="http://schemas.openxmlformats.org/drawingml/2006/table">
            <a:tbl>
              <a:tblPr firstRow="1" bandRow="1">
                <a:tableStyleId>{5C22544A-7EE6-4342-B048-85BDC9FD1C3A}</a:tableStyleId>
              </a:tblPr>
              <a:tblGrid>
                <a:gridCol w="459964">
                  <a:extLst>
                    <a:ext uri="{9D8B030D-6E8A-4147-A177-3AD203B41FA5}">
                      <a16:colId xmlns:a16="http://schemas.microsoft.com/office/drawing/2014/main" val="3595829875"/>
                    </a:ext>
                  </a:extLst>
                </a:gridCol>
                <a:gridCol w="11215724">
                  <a:extLst>
                    <a:ext uri="{9D8B030D-6E8A-4147-A177-3AD203B41FA5}">
                      <a16:colId xmlns:a16="http://schemas.microsoft.com/office/drawing/2014/main" val="690695459"/>
                    </a:ext>
                  </a:extLst>
                </a:gridCol>
              </a:tblGrid>
              <a:tr h="819886">
                <a:tc>
                  <a:txBody>
                    <a:bodyPr/>
                    <a:lstStyle/>
                    <a:p>
                      <a:pPr algn="ctr"/>
                      <a:r>
                        <a:rPr kumimoji="1" lang="ja-JP" altLang="en-US" sz="1600" dirty="0" smtClean="0">
                          <a:latin typeface="BIZ UDPゴシック" panose="020B0400000000000000" pitchFamily="50" charset="-128"/>
                          <a:ea typeface="BIZ UDPゴシック" panose="020B0400000000000000" pitchFamily="50" charset="-128"/>
                        </a:rPr>
                        <a:t>発生届の対象者</a:t>
                      </a:r>
                      <a:endParaRPr kumimoji="1" lang="ja-JP" altLang="en-US" sz="1600" dirty="0">
                        <a:latin typeface="BIZ UDPゴシック" panose="020B0400000000000000" pitchFamily="50" charset="-128"/>
                        <a:ea typeface="BIZ UDPゴシック" panose="020B0400000000000000" pitchFamily="50" charset="-128"/>
                      </a:endParaRPr>
                    </a:p>
                  </a:txBody>
                  <a:tcPr marL="63305" marR="63305" marT="31652" marB="31652" anchor="ctr"/>
                </a:tc>
                <a:tc>
                  <a:txBody>
                    <a:bodyPr/>
                    <a:lstStyle/>
                    <a:p>
                      <a:pPr algn="l"/>
                      <a:r>
                        <a:rPr lang="ja-JP" altLang="en-US" sz="1600" dirty="0" smtClean="0">
                          <a:solidFill>
                            <a:schemeClr val="bg1"/>
                          </a:solidFill>
                          <a:latin typeface="BIZ UDPゴシック" panose="020B0400000000000000" pitchFamily="50" charset="-128"/>
                          <a:ea typeface="BIZ UDPゴシック" panose="020B0400000000000000" pitchFamily="50" charset="-128"/>
                        </a:rPr>
                        <a:t>新型コロナウイルス感染症と診断された方のうち、以下のいずれかに該当する方</a:t>
                      </a:r>
                      <a:endParaRPr lang="en-US" altLang="ja-JP" sz="1600" dirty="0" smtClean="0">
                        <a:solidFill>
                          <a:schemeClr val="bg1"/>
                        </a:solidFill>
                        <a:latin typeface="BIZ UDPゴシック" panose="020B0400000000000000" pitchFamily="50" charset="-128"/>
                        <a:ea typeface="BIZ UDPゴシック" panose="020B0400000000000000" pitchFamily="50" charset="-128"/>
                      </a:endParaRPr>
                    </a:p>
                    <a:p>
                      <a:pPr algn="l"/>
                      <a:r>
                        <a:rPr lang="ja-JP" altLang="en-US" sz="1600" dirty="0" smtClean="0">
                          <a:solidFill>
                            <a:schemeClr val="bg1"/>
                          </a:solidFill>
                          <a:latin typeface="BIZ UDPゴシック" panose="020B0400000000000000" pitchFamily="50" charset="-128"/>
                          <a:ea typeface="BIZ UDPゴシック" panose="020B0400000000000000" pitchFamily="50" charset="-128"/>
                        </a:rPr>
                        <a:t>　①</a:t>
                      </a:r>
                      <a:r>
                        <a:rPr lang="en-US" altLang="ja-JP" sz="1600" dirty="0" smtClean="0">
                          <a:solidFill>
                            <a:schemeClr val="bg1"/>
                          </a:solidFill>
                          <a:latin typeface="BIZ UDPゴシック" panose="020B0400000000000000" pitchFamily="50" charset="-128"/>
                          <a:ea typeface="BIZ UDPゴシック" panose="020B0400000000000000" pitchFamily="50" charset="-128"/>
                        </a:rPr>
                        <a:t>65</a:t>
                      </a:r>
                      <a:r>
                        <a:rPr lang="ja-JP" altLang="en-US" sz="1600" dirty="0" smtClean="0">
                          <a:solidFill>
                            <a:schemeClr val="bg1"/>
                          </a:solidFill>
                          <a:latin typeface="BIZ UDPゴシック" panose="020B0400000000000000" pitchFamily="50" charset="-128"/>
                          <a:ea typeface="BIZ UDPゴシック" panose="020B0400000000000000" pitchFamily="50" charset="-128"/>
                        </a:rPr>
                        <a:t>歳以上の方</a:t>
                      </a:r>
                      <a:endParaRPr lang="en-US" altLang="ja-JP" sz="1600" dirty="0" smtClean="0">
                        <a:solidFill>
                          <a:schemeClr val="bg1"/>
                        </a:solidFill>
                        <a:latin typeface="BIZ UDPゴシック" panose="020B0400000000000000" pitchFamily="50" charset="-128"/>
                        <a:ea typeface="BIZ UDPゴシック" panose="020B0400000000000000" pitchFamily="50" charset="-128"/>
                      </a:endParaRPr>
                    </a:p>
                    <a:p>
                      <a:pPr algn="l"/>
                      <a:r>
                        <a:rPr lang="ja-JP" altLang="en-US" sz="1600" dirty="0" smtClean="0">
                          <a:solidFill>
                            <a:schemeClr val="bg1"/>
                          </a:solidFill>
                          <a:latin typeface="BIZ UDPゴシック" panose="020B0400000000000000" pitchFamily="50" charset="-128"/>
                          <a:ea typeface="BIZ UDPゴシック" panose="020B0400000000000000" pitchFamily="50" charset="-128"/>
                        </a:rPr>
                        <a:t>　②入院を要する方</a:t>
                      </a:r>
                      <a:endParaRPr lang="en-US" altLang="ja-JP" sz="1600" dirty="0" smtClean="0">
                        <a:solidFill>
                          <a:schemeClr val="bg1"/>
                        </a:solidFill>
                        <a:latin typeface="BIZ UDPゴシック" panose="020B0400000000000000" pitchFamily="50" charset="-128"/>
                        <a:ea typeface="BIZ UDPゴシック" panose="020B0400000000000000" pitchFamily="50" charset="-128"/>
                      </a:endParaRPr>
                    </a:p>
                    <a:p>
                      <a:pPr algn="l"/>
                      <a:r>
                        <a:rPr lang="ja-JP" altLang="en-US" sz="1600" dirty="0" smtClean="0">
                          <a:solidFill>
                            <a:schemeClr val="bg1"/>
                          </a:solidFill>
                          <a:latin typeface="BIZ UDPゴシック" panose="020B0400000000000000" pitchFamily="50" charset="-128"/>
                          <a:ea typeface="BIZ UDPゴシック" panose="020B0400000000000000" pitchFamily="50" charset="-128"/>
                        </a:rPr>
                        <a:t>　③重症化リスク</a:t>
                      </a:r>
                      <a:r>
                        <a:rPr lang="en-US" altLang="ja-JP" sz="1600" dirty="0" smtClean="0">
                          <a:solidFill>
                            <a:schemeClr val="bg1"/>
                          </a:solidFill>
                          <a:latin typeface="BIZ UDPゴシック" panose="020B0400000000000000" pitchFamily="50" charset="-128"/>
                          <a:ea typeface="BIZ UDPゴシック" panose="020B0400000000000000" pitchFamily="50" charset="-128"/>
                        </a:rPr>
                        <a:t>※</a:t>
                      </a:r>
                      <a:r>
                        <a:rPr lang="ja-JP" altLang="en-US" sz="1600" dirty="0" smtClean="0">
                          <a:solidFill>
                            <a:schemeClr val="bg1"/>
                          </a:solidFill>
                          <a:latin typeface="BIZ UDPゴシック" panose="020B0400000000000000" pitchFamily="50" charset="-128"/>
                          <a:ea typeface="BIZ UDPゴシック" panose="020B0400000000000000" pitchFamily="50" charset="-128"/>
                        </a:rPr>
                        <a:t>があり、かつ、コロナ治療薬の投与又は酸素投与が必要と医師が判断する方</a:t>
                      </a:r>
                      <a:endParaRPr lang="en-US" altLang="ja-JP" sz="1600" dirty="0" smtClean="0">
                        <a:solidFill>
                          <a:schemeClr val="bg1"/>
                        </a:solidFill>
                        <a:latin typeface="BIZ UDPゴシック" panose="020B0400000000000000" pitchFamily="50" charset="-128"/>
                        <a:ea typeface="BIZ UDPゴシック" panose="020B0400000000000000" pitchFamily="50" charset="-128"/>
                      </a:endParaRPr>
                    </a:p>
                    <a:p>
                      <a:pPr algn="l"/>
                      <a:r>
                        <a:rPr lang="ja-JP" altLang="en-US" sz="1600" dirty="0" smtClean="0">
                          <a:solidFill>
                            <a:schemeClr val="bg1"/>
                          </a:solidFill>
                          <a:latin typeface="BIZ UDPゴシック" panose="020B0400000000000000" pitchFamily="50" charset="-128"/>
                          <a:ea typeface="BIZ UDPゴシック" panose="020B0400000000000000" pitchFamily="50" charset="-128"/>
                        </a:rPr>
                        <a:t>　④妊婦の方</a:t>
                      </a:r>
                      <a:endParaRPr lang="en-US" altLang="ja-JP" sz="1600" dirty="0" smtClean="0">
                        <a:solidFill>
                          <a:schemeClr val="bg1"/>
                        </a:solidFill>
                        <a:latin typeface="BIZ UDPゴシック" panose="020B0400000000000000" pitchFamily="50" charset="-128"/>
                        <a:ea typeface="BIZ UDPゴシック" panose="020B0400000000000000" pitchFamily="50" charset="-128"/>
                      </a:endParaRPr>
                    </a:p>
                    <a:p>
                      <a:pPr algn="l"/>
                      <a:r>
                        <a:rPr lang="ja-JP" altLang="en-US" sz="1200" dirty="0" smtClean="0">
                          <a:solidFill>
                            <a:schemeClr val="bg1"/>
                          </a:solidFill>
                          <a:latin typeface="BIZ UDPゴシック" panose="020B0400000000000000" pitchFamily="50" charset="-128"/>
                          <a:ea typeface="BIZ UDPゴシック" panose="020B0400000000000000" pitchFamily="50" charset="-128"/>
                        </a:rPr>
                        <a:t>（</a:t>
                      </a:r>
                      <a:r>
                        <a:rPr lang="en-US" altLang="ja-JP" sz="1200" dirty="0" smtClean="0">
                          <a:solidFill>
                            <a:schemeClr val="bg1"/>
                          </a:solidFill>
                          <a:latin typeface="BIZ UDPゴシック" panose="020B0400000000000000" pitchFamily="50" charset="-128"/>
                          <a:ea typeface="BIZ UDPゴシック" panose="020B0400000000000000" pitchFamily="50" charset="-128"/>
                        </a:rPr>
                        <a:t>※</a:t>
                      </a:r>
                      <a:r>
                        <a:rPr lang="ja-JP" altLang="en-US" sz="1200" dirty="0" smtClean="0">
                          <a:solidFill>
                            <a:schemeClr val="bg1"/>
                          </a:solidFill>
                          <a:latin typeface="BIZ UDPゴシック" panose="020B0400000000000000" pitchFamily="50" charset="-128"/>
                          <a:ea typeface="BIZ UDPゴシック" panose="020B0400000000000000" pitchFamily="50" charset="-128"/>
                        </a:rPr>
                        <a:t>）重症化リスク因子：ワクチン未接種（１回接種のみの方も含む）、悪性腫瘍、慢性呼吸器疾患、慢性腎臓病、心血管疾患、脳血管疾患、喫煙歴、</a:t>
                      </a:r>
                      <a:endParaRPr lang="en-US" altLang="ja-JP" sz="1200" dirty="0" smtClean="0">
                        <a:solidFill>
                          <a:schemeClr val="bg1"/>
                        </a:solidFill>
                        <a:latin typeface="BIZ UDPゴシック" panose="020B0400000000000000" pitchFamily="50" charset="-128"/>
                        <a:ea typeface="BIZ UDPゴシック" panose="020B0400000000000000" pitchFamily="50" charset="-128"/>
                      </a:endParaRPr>
                    </a:p>
                    <a:p>
                      <a:r>
                        <a:rPr lang="ja-JP" altLang="en-US" sz="1200" dirty="0" smtClean="0">
                          <a:solidFill>
                            <a:schemeClr val="bg1"/>
                          </a:solidFill>
                          <a:latin typeface="BIZ UDPゴシック" panose="020B0400000000000000" pitchFamily="50" charset="-128"/>
                          <a:ea typeface="BIZ UDPゴシック" panose="020B0400000000000000" pitchFamily="50" charset="-128"/>
                        </a:rPr>
                        <a:t>　　　　　　　　　　　　　　　高血圧、糖尿病、脂質異常症、肥満（</a:t>
                      </a:r>
                      <a:r>
                        <a:rPr lang="en-US" altLang="ja-JP" sz="1200" dirty="0" smtClean="0">
                          <a:solidFill>
                            <a:schemeClr val="bg1"/>
                          </a:solidFill>
                          <a:latin typeface="BIZ UDPゴシック" panose="020B0400000000000000" pitchFamily="50" charset="-128"/>
                          <a:ea typeface="BIZ UDPゴシック" panose="020B0400000000000000" pitchFamily="50" charset="-128"/>
                        </a:rPr>
                        <a:t>BMI30</a:t>
                      </a:r>
                      <a:r>
                        <a:rPr lang="ja-JP" altLang="en-US" sz="1200" dirty="0" smtClean="0">
                          <a:solidFill>
                            <a:schemeClr val="bg1"/>
                          </a:solidFill>
                          <a:latin typeface="BIZ UDPゴシック" panose="020B0400000000000000" pitchFamily="50" charset="-128"/>
                          <a:ea typeface="BIZ UDPゴシック" panose="020B0400000000000000" pitchFamily="50" charset="-128"/>
                        </a:rPr>
                        <a:t>以上）、免疫低下状態の者</a:t>
                      </a:r>
                      <a:endParaRPr lang="ja-JP" altLang="en-US" sz="1600" dirty="0">
                        <a:solidFill>
                          <a:schemeClr val="bg1"/>
                        </a:solidFill>
                        <a:latin typeface="BIZ UDPゴシック" panose="020B0400000000000000" pitchFamily="50" charset="-128"/>
                        <a:ea typeface="BIZ UDPゴシック" panose="020B0400000000000000" pitchFamily="50" charset="-128"/>
                      </a:endParaRPr>
                    </a:p>
                  </a:txBody>
                  <a:tcPr marL="63305" marR="63305" marT="31652" marB="31652" anchor="ctr">
                    <a:solidFill>
                      <a:srgbClr val="5B9BD5"/>
                    </a:solidFill>
                  </a:tcPr>
                </a:tc>
                <a:extLst>
                  <a:ext uri="{0D108BD9-81ED-4DB2-BD59-A6C34878D82A}">
                    <a16:rowId xmlns:a16="http://schemas.microsoft.com/office/drawing/2014/main" val="3403988721"/>
                  </a:ext>
                </a:extLst>
              </a:tr>
              <a:tr h="6893014">
                <a:tc>
                  <a:txBody>
                    <a:bodyPr/>
                    <a:lstStyle/>
                    <a:p>
                      <a:pPr algn="ctr"/>
                      <a:r>
                        <a:rPr kumimoji="1" lang="ja-JP" altLang="en-US" sz="1600" dirty="0" smtClean="0">
                          <a:solidFill>
                            <a:schemeClr val="bg1"/>
                          </a:solidFill>
                          <a:latin typeface="BIZ UDPゴシック" panose="020B0400000000000000" pitchFamily="50" charset="-128"/>
                          <a:ea typeface="BIZ UDPゴシック" panose="020B0400000000000000" pitchFamily="50" charset="-128"/>
                        </a:rPr>
                        <a:t>陽性判明から療養までの流れ</a:t>
                      </a:r>
                    </a:p>
                  </a:txBody>
                  <a:tcPr marL="63305" marR="63305" marT="31652" marB="31652" anchor="ctr">
                    <a:solidFill>
                      <a:schemeClr val="accent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600" dirty="0" smtClean="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2015449082"/>
                  </a:ext>
                </a:extLst>
              </a:tr>
              <a:tr h="391016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bg1"/>
                          </a:solidFill>
                          <a:latin typeface="BIZ UDPゴシック" panose="020B0400000000000000" pitchFamily="50" charset="-128"/>
                          <a:ea typeface="BIZ UDPゴシック" panose="020B0400000000000000" pitchFamily="50" charset="-128"/>
                        </a:rPr>
                        <a:t>療養期間</a:t>
                      </a:r>
                    </a:p>
                  </a:txBody>
                  <a:tcPr marL="63305" marR="63305" marT="31652" marB="31652" anchor="ctr">
                    <a:solidFill>
                      <a:schemeClr val="accent1"/>
                    </a:solidFill>
                  </a:tcPr>
                </a:tc>
                <a:tc>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marL="63305" marR="63305" marT="31652" marB="31652" anchor="ctr">
                    <a:solidFill>
                      <a:schemeClr val="accent3">
                        <a:lumMod val="20000"/>
                        <a:lumOff val="80000"/>
                      </a:schemeClr>
                    </a:solidFill>
                  </a:tcPr>
                </a:tc>
                <a:extLst>
                  <a:ext uri="{0D108BD9-81ED-4DB2-BD59-A6C34878D82A}">
                    <a16:rowId xmlns:a16="http://schemas.microsoft.com/office/drawing/2014/main" val="3949276432"/>
                  </a:ext>
                </a:extLst>
              </a:tr>
            </a:tbl>
          </a:graphicData>
        </a:graphic>
      </p:graphicFrame>
      <p:graphicFrame>
        <p:nvGraphicFramePr>
          <p:cNvPr id="167" name="表 166"/>
          <p:cNvGraphicFramePr>
            <a:graphicFrameLocks noGrp="1"/>
          </p:cNvGraphicFramePr>
          <p:nvPr>
            <p:extLst>
              <p:ext uri="{D42A27DB-BD31-4B8C-83A1-F6EECF244321}">
                <p14:modId xmlns:p14="http://schemas.microsoft.com/office/powerpoint/2010/main" val="2772348628"/>
              </p:ext>
            </p:extLst>
          </p:nvPr>
        </p:nvGraphicFramePr>
        <p:xfrm>
          <a:off x="851958" y="9648178"/>
          <a:ext cx="7108065" cy="2565150"/>
        </p:xfrm>
        <a:graphic>
          <a:graphicData uri="http://schemas.openxmlformats.org/drawingml/2006/table">
            <a:tbl>
              <a:tblPr firstRow="1" bandRow="1">
                <a:tableStyleId>{5C22544A-7EE6-4342-B048-85BDC9FD1C3A}</a:tableStyleId>
              </a:tblPr>
              <a:tblGrid>
                <a:gridCol w="1297913">
                  <a:extLst>
                    <a:ext uri="{9D8B030D-6E8A-4147-A177-3AD203B41FA5}">
                      <a16:colId xmlns:a16="http://schemas.microsoft.com/office/drawing/2014/main" val="2462801169"/>
                    </a:ext>
                  </a:extLst>
                </a:gridCol>
                <a:gridCol w="726269">
                  <a:extLst>
                    <a:ext uri="{9D8B030D-6E8A-4147-A177-3AD203B41FA5}">
                      <a16:colId xmlns:a16="http://schemas.microsoft.com/office/drawing/2014/main" val="4092425919"/>
                    </a:ext>
                  </a:extLst>
                </a:gridCol>
                <a:gridCol w="726269">
                  <a:extLst>
                    <a:ext uri="{9D8B030D-6E8A-4147-A177-3AD203B41FA5}">
                      <a16:colId xmlns:a16="http://schemas.microsoft.com/office/drawing/2014/main" val="2087657778"/>
                    </a:ext>
                  </a:extLst>
                </a:gridCol>
                <a:gridCol w="726269">
                  <a:extLst>
                    <a:ext uri="{9D8B030D-6E8A-4147-A177-3AD203B41FA5}">
                      <a16:colId xmlns:a16="http://schemas.microsoft.com/office/drawing/2014/main" val="1796017867"/>
                    </a:ext>
                  </a:extLst>
                </a:gridCol>
                <a:gridCol w="726269">
                  <a:extLst>
                    <a:ext uri="{9D8B030D-6E8A-4147-A177-3AD203B41FA5}">
                      <a16:colId xmlns:a16="http://schemas.microsoft.com/office/drawing/2014/main" val="1665527719"/>
                    </a:ext>
                  </a:extLst>
                </a:gridCol>
                <a:gridCol w="726269">
                  <a:extLst>
                    <a:ext uri="{9D8B030D-6E8A-4147-A177-3AD203B41FA5}">
                      <a16:colId xmlns:a16="http://schemas.microsoft.com/office/drawing/2014/main" val="1511685498"/>
                    </a:ext>
                  </a:extLst>
                </a:gridCol>
                <a:gridCol w="726269">
                  <a:extLst>
                    <a:ext uri="{9D8B030D-6E8A-4147-A177-3AD203B41FA5}">
                      <a16:colId xmlns:a16="http://schemas.microsoft.com/office/drawing/2014/main" val="887755757"/>
                    </a:ext>
                  </a:extLst>
                </a:gridCol>
                <a:gridCol w="726269">
                  <a:extLst>
                    <a:ext uri="{9D8B030D-6E8A-4147-A177-3AD203B41FA5}">
                      <a16:colId xmlns:a16="http://schemas.microsoft.com/office/drawing/2014/main" val="2040976404"/>
                    </a:ext>
                  </a:extLst>
                </a:gridCol>
                <a:gridCol w="726269">
                  <a:extLst>
                    <a:ext uri="{9D8B030D-6E8A-4147-A177-3AD203B41FA5}">
                      <a16:colId xmlns:a16="http://schemas.microsoft.com/office/drawing/2014/main" val="166443163"/>
                    </a:ext>
                  </a:extLst>
                </a:gridCol>
              </a:tblGrid>
              <a:tr h="157830">
                <a:tc>
                  <a:txBody>
                    <a:bodyPr/>
                    <a:lstStyle/>
                    <a:p>
                      <a:pPr algn="ct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0</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1</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2</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３日</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４日</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5</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6</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7</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8</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039583459"/>
                  </a:ext>
                </a:extLst>
              </a:tr>
              <a:tr h="323497">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例</a:t>
                      </a:r>
                      <a:r>
                        <a:rPr kumimoji="1" lang="ja-JP" altLang="en-US" sz="1600" baseline="0" dirty="0" smtClean="0">
                          <a:solidFill>
                            <a:schemeClr val="tx1"/>
                          </a:solidFill>
                          <a:latin typeface="BIZ UDPゴシック" panose="020B0400000000000000" pitchFamily="50" charset="-128"/>
                          <a:ea typeface="BIZ UDPゴシック" panose="020B0400000000000000" pitchFamily="50" charset="-128"/>
                        </a:rPr>
                        <a:t>   ９</a:t>
                      </a:r>
                      <a:r>
                        <a:rPr kumimoji="1" lang="en-US" altLang="ja-JP" sz="1600" baseline="0" dirty="0" smtClean="0">
                          <a:solidFill>
                            <a:schemeClr val="tx1"/>
                          </a:solidFill>
                          <a:latin typeface="BIZ UDPゴシック" panose="020B0400000000000000" pitchFamily="50" charset="-128"/>
                          <a:ea typeface="BIZ UDPゴシック" panose="020B0400000000000000" pitchFamily="50" charset="-128"/>
                        </a:rPr>
                        <a:t>/1</a:t>
                      </a: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/2</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/3</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/4</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/5</a:t>
                      </a: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/6</a:t>
                      </a: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/7</a:t>
                      </a: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/8</a:t>
                      </a: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９</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/9</a:t>
                      </a: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303643"/>
                  </a:ext>
                </a:extLst>
              </a:tr>
              <a:tr h="684000">
                <a:tc>
                  <a:txBody>
                    <a:bodyPr/>
                    <a:lstStyle/>
                    <a:p>
                      <a:pPr algn="ct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有症状</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a:t>
                      </a:r>
                    </a:p>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発症日</a:t>
                      </a: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600"/>
                        </a:lnSpc>
                      </a:pP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療養解除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5444407"/>
                  </a:ext>
                </a:extLst>
              </a:tr>
              <a:tr h="605790">
                <a:tc rowSpan="2">
                  <a:txBody>
                    <a:bodyPr/>
                    <a:lstStyle/>
                    <a:p>
                      <a:pPr algn="ct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無症状</a:t>
                      </a:r>
                      <a:r>
                        <a:rPr kumimoji="1" lang="en-US" altLang="ja-JP" sz="1600" dirty="0" smtClean="0">
                          <a:solidFill>
                            <a:schemeClr val="tx1"/>
                          </a:solidFill>
                          <a:latin typeface="BIZ UDPゴシック" panose="020B0400000000000000" pitchFamily="50" charset="-128"/>
                          <a:ea typeface="BIZ UDPゴシック" panose="020B0400000000000000" pitchFamily="50" charset="-128"/>
                        </a:rPr>
                        <a:t>】</a:t>
                      </a:r>
                    </a:p>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検体採取日</a:t>
                      </a: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gn="ct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tc>
                  <a:txBody>
                    <a:bodyPr/>
                    <a:lstStyle/>
                    <a:p>
                      <a:pPr algn="ct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療養解除</a:t>
                      </a: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bg1"/>
                    </a:solidFill>
                  </a:tcPr>
                </a:tc>
                <a:extLst>
                  <a:ext uri="{0D108BD9-81ED-4DB2-BD59-A6C34878D82A}">
                    <a16:rowId xmlns:a16="http://schemas.microsoft.com/office/drawing/2014/main" val="1922230889"/>
                  </a:ext>
                </a:extLst>
              </a:tr>
              <a:tr h="604800">
                <a:tc vMerge="1">
                  <a:txBody>
                    <a:bodyPr/>
                    <a:lstStyle/>
                    <a:p>
                      <a:endParaRPr kumimoji="1" lang="ja-JP" altLang="en-US"/>
                    </a:p>
                  </a:txBody>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BIZ UDPゴシック" panose="020B0400000000000000" pitchFamily="50" charset="-128"/>
                          <a:ea typeface="BIZ UDPゴシック" panose="020B0400000000000000" pitchFamily="50" charset="-128"/>
                        </a:rPr>
                        <a:t>療養解除</a:t>
                      </a: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600"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45274655"/>
                  </a:ext>
                </a:extLst>
              </a:tr>
            </a:tbl>
          </a:graphicData>
        </a:graphic>
      </p:graphicFrame>
      <p:sp>
        <p:nvSpPr>
          <p:cNvPr id="204" name="角丸四角形 203"/>
          <p:cNvSpPr/>
          <p:nvPr/>
        </p:nvSpPr>
        <p:spPr>
          <a:xfrm>
            <a:off x="556789" y="15018162"/>
            <a:ext cx="11299847" cy="1103386"/>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a:latin typeface="BIZ UDPゴシック" panose="020B0400000000000000" pitchFamily="50" charset="-128"/>
                <a:ea typeface="BIZ UDPゴシック" panose="020B0400000000000000" pitchFamily="50" charset="-128"/>
              </a:rPr>
              <a:t>陽性者の感染可能</a:t>
            </a:r>
            <a:r>
              <a:rPr kumimoji="1" lang="ja-JP" altLang="en-US" sz="1600" u="sng" dirty="0" smtClean="0">
                <a:latin typeface="BIZ UDPゴシック" panose="020B0400000000000000" pitchFamily="50" charset="-128"/>
                <a:ea typeface="BIZ UDPゴシック" panose="020B0400000000000000" pitchFamily="50" charset="-128"/>
              </a:rPr>
              <a:t>期間中</a:t>
            </a:r>
            <a:r>
              <a:rPr kumimoji="1" lang="ja-JP" altLang="en-US" sz="1100" u="sng" dirty="0" smtClean="0">
                <a:latin typeface="BIZ UDPゴシック" panose="020B0400000000000000" pitchFamily="50" charset="-128"/>
                <a:ea typeface="BIZ UDPゴシック" panose="020B0400000000000000" pitchFamily="50" charset="-128"/>
              </a:rPr>
              <a:t>（</a:t>
            </a:r>
            <a:r>
              <a:rPr kumimoji="1" lang="en-US" altLang="ja-JP" sz="1100" u="sng" dirty="0" smtClean="0">
                <a:latin typeface="BIZ UDPゴシック" panose="020B0400000000000000" pitchFamily="50" charset="-128"/>
                <a:ea typeface="BIZ UDPゴシック" panose="020B0400000000000000" pitchFamily="50" charset="-128"/>
              </a:rPr>
              <a:t>※</a:t>
            </a:r>
            <a:r>
              <a:rPr kumimoji="1" lang="ja-JP" altLang="en-US" sz="1100" u="sng" dirty="0" smtClean="0">
                <a:latin typeface="BIZ UDPゴシック" panose="020B0400000000000000" pitchFamily="50" charset="-128"/>
                <a:ea typeface="BIZ UDPゴシック" panose="020B0400000000000000" pitchFamily="50" charset="-128"/>
              </a:rPr>
              <a:t>２）</a:t>
            </a:r>
            <a:r>
              <a:rPr kumimoji="1" lang="ja-JP" altLang="en-US" sz="1600" u="sng" dirty="0" smtClean="0">
                <a:latin typeface="BIZ UDPゴシック" panose="020B0400000000000000" pitchFamily="50" charset="-128"/>
                <a:ea typeface="BIZ UDPゴシック" panose="020B0400000000000000" pitchFamily="50" charset="-128"/>
              </a:rPr>
              <a:t>に、①または②の接触があった者</a:t>
            </a:r>
            <a:endParaRPr kumimoji="1" lang="en-US" altLang="ja-JP" sz="1600" u="sng" dirty="0" smtClean="0">
              <a:latin typeface="BIZ UDPゴシック" panose="020B0400000000000000" pitchFamily="50" charset="-128"/>
              <a:ea typeface="BIZ UDPゴシック" panose="020B0400000000000000" pitchFamily="50" charset="-128"/>
            </a:endParaRPr>
          </a:p>
          <a:p>
            <a:r>
              <a:rPr kumimoji="1" lang="ja-JP" altLang="en-US" sz="1600" b="1" dirty="0" smtClean="0">
                <a:latin typeface="BIZ UDPゴシック" panose="020B0400000000000000" pitchFamily="50" charset="-128"/>
                <a:ea typeface="BIZ UDPゴシック" panose="020B0400000000000000" pitchFamily="50" charset="-128"/>
              </a:rPr>
              <a:t>　①車内</a:t>
            </a:r>
            <a:r>
              <a:rPr kumimoji="1" lang="ja-JP" altLang="en-US" sz="1600" b="1" dirty="0">
                <a:latin typeface="BIZ UDPゴシック" panose="020B0400000000000000" pitchFamily="50" charset="-128"/>
                <a:ea typeface="BIZ UDPゴシック" panose="020B0400000000000000" pitchFamily="50" charset="-128"/>
              </a:rPr>
              <a:t>等で</a:t>
            </a:r>
            <a:r>
              <a:rPr kumimoji="1" lang="ja-JP" altLang="en-US" sz="1600" b="1" dirty="0" smtClean="0">
                <a:latin typeface="BIZ UDPゴシック" panose="020B0400000000000000" pitchFamily="50" charset="-128"/>
                <a:ea typeface="BIZ UDPゴシック" panose="020B0400000000000000" pitchFamily="50" charset="-128"/>
              </a:rPr>
              <a:t>長時間（</a:t>
            </a:r>
            <a:r>
              <a:rPr kumimoji="1" lang="en-US" altLang="ja-JP" sz="1600" b="1" dirty="0" smtClean="0">
                <a:latin typeface="BIZ UDPゴシック" panose="020B0400000000000000" pitchFamily="50" charset="-128"/>
                <a:ea typeface="BIZ UDPゴシック" panose="020B0400000000000000" pitchFamily="50" charset="-128"/>
              </a:rPr>
              <a:t>1</a:t>
            </a:r>
            <a:r>
              <a:rPr kumimoji="1" lang="ja-JP" altLang="en-US" sz="1600" b="1" dirty="0" smtClean="0">
                <a:latin typeface="BIZ UDPゴシック" panose="020B0400000000000000" pitchFamily="50" charset="-128"/>
                <a:ea typeface="BIZ UDPゴシック" panose="020B0400000000000000" pitchFamily="50" charset="-128"/>
              </a:rPr>
              <a:t>時間以上）の接触</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b="1" dirty="0" smtClean="0">
                <a:latin typeface="BIZ UDPゴシック" panose="020B0400000000000000" pitchFamily="50" charset="-128"/>
                <a:ea typeface="BIZ UDPゴシック" panose="020B0400000000000000" pitchFamily="50" charset="-128"/>
              </a:rPr>
              <a:t>　②手</a:t>
            </a:r>
            <a:r>
              <a:rPr kumimoji="1" lang="ja-JP" altLang="en-US" sz="1600" b="1" dirty="0">
                <a:latin typeface="BIZ UDPゴシック" panose="020B0400000000000000" pitchFamily="50" charset="-128"/>
                <a:ea typeface="BIZ UDPゴシック" panose="020B0400000000000000" pitchFamily="50" charset="-128"/>
              </a:rPr>
              <a:t>で触れる距離</a:t>
            </a:r>
            <a:r>
              <a:rPr kumimoji="1" lang="ja-JP" altLang="en-US" sz="1600" b="1" dirty="0" smtClean="0">
                <a:latin typeface="BIZ UDPゴシック" panose="020B0400000000000000" pitchFamily="50" charset="-128"/>
                <a:ea typeface="BIZ UDPゴシック" panose="020B0400000000000000" pitchFamily="50" charset="-128"/>
              </a:rPr>
              <a:t>（目安として１ｍ）でマスクなしで</a:t>
            </a:r>
            <a:r>
              <a:rPr kumimoji="1" lang="en-US" altLang="ja-JP" sz="1600" b="1" dirty="0" smtClean="0">
                <a:latin typeface="BIZ UDPゴシック" panose="020B0400000000000000" pitchFamily="50" charset="-128"/>
                <a:ea typeface="BIZ UDPゴシック" panose="020B0400000000000000" pitchFamily="50" charset="-128"/>
              </a:rPr>
              <a:t>15</a:t>
            </a:r>
            <a:r>
              <a:rPr kumimoji="1" lang="ja-JP" altLang="en-US" sz="1600" b="1" dirty="0" smtClean="0">
                <a:latin typeface="BIZ UDPゴシック" panose="020B0400000000000000" pitchFamily="50" charset="-128"/>
                <a:ea typeface="BIZ UDPゴシック" panose="020B0400000000000000" pitchFamily="50" charset="-128"/>
              </a:rPr>
              <a:t>分以上の接触</a:t>
            </a:r>
            <a:r>
              <a:rPr kumimoji="1" lang="ja-JP" altLang="en-US" sz="1600" dirty="0" smtClean="0">
                <a:latin typeface="BIZ UDPゴシック" panose="020B0400000000000000" pitchFamily="50" charset="-128"/>
                <a:ea typeface="BIZ UDPゴシック" panose="020B0400000000000000" pitchFamily="50" charset="-128"/>
              </a:rPr>
              <a:t>（仕事中、休憩時間等も含む） </a:t>
            </a:r>
            <a:endParaRPr kumimoji="1" lang="en-US" altLang="ja-JP" sz="1600" dirty="0" smtClean="0">
              <a:latin typeface="BIZ UDPゴシック" panose="020B0400000000000000" pitchFamily="50" charset="-128"/>
              <a:ea typeface="BIZ UDPゴシック" panose="020B0400000000000000" pitchFamily="50" charset="-128"/>
            </a:endParaRPr>
          </a:p>
          <a:p>
            <a:r>
              <a:rPr kumimoji="1" lang="en-US" altLang="ja-JP" sz="1600" dirty="0" smtClean="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a:t>
            </a:r>
            <a:r>
              <a:rPr kumimoji="1" lang="en-US" altLang="ja-JP" sz="1200" dirty="0" smtClean="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２　</a:t>
            </a:r>
            <a:r>
              <a:rPr kumimoji="1" lang="ja-JP" altLang="en-US" sz="1200" u="sng" dirty="0" smtClean="0">
                <a:latin typeface="BIZ UDPゴシック" panose="020B0400000000000000" pitchFamily="50" charset="-128"/>
                <a:ea typeface="BIZ UDPゴシック" panose="020B0400000000000000" pitchFamily="50" charset="-128"/>
              </a:rPr>
              <a:t>陽性者が</a:t>
            </a:r>
            <a:r>
              <a:rPr kumimoji="1" lang="ja-JP" altLang="en-US" sz="1200" dirty="0" smtClean="0">
                <a:latin typeface="BIZ UDPゴシック" panose="020B0400000000000000" pitchFamily="50" charset="-128"/>
                <a:ea typeface="BIZ UDPゴシック" panose="020B0400000000000000" pitchFamily="50" charset="-128"/>
              </a:rPr>
              <a:t>有症状の場合は発症日の２日前から、無症状の場合は陽性となった検体採取日の２日前から療養解除されるまでの期間</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05" name="テキスト ボックス 204"/>
          <p:cNvSpPr txBox="1"/>
          <p:nvPr/>
        </p:nvSpPr>
        <p:spPr>
          <a:xfrm>
            <a:off x="450223" y="14719245"/>
            <a:ext cx="3185487" cy="353943"/>
          </a:xfrm>
          <a:prstGeom prst="rect">
            <a:avLst/>
          </a:prstGeom>
          <a:noFill/>
        </p:spPr>
        <p:txBody>
          <a:bodyPr wrap="square" rtlCol="0">
            <a:spAutoFit/>
          </a:bodyPr>
          <a:lstStyle/>
          <a:p>
            <a:r>
              <a:rPr kumimoji="1" lang="en-US" altLang="ja-JP" sz="1700" b="1" dirty="0" smtClean="0">
                <a:solidFill>
                  <a:srgbClr val="002060"/>
                </a:solidFill>
                <a:latin typeface="BIZ UDPゴシック" panose="020B0400000000000000" pitchFamily="50" charset="-128"/>
                <a:ea typeface="BIZ UDPゴシック" panose="020B0400000000000000" pitchFamily="50" charset="-128"/>
              </a:rPr>
              <a:t>【</a:t>
            </a:r>
            <a:r>
              <a:rPr kumimoji="1" lang="ja-JP" altLang="en-US" sz="1700" b="1" dirty="0" smtClean="0">
                <a:solidFill>
                  <a:srgbClr val="002060"/>
                </a:solidFill>
                <a:latin typeface="BIZ UDPゴシック" panose="020B0400000000000000" pitchFamily="50" charset="-128"/>
                <a:ea typeface="BIZ UDPゴシック" panose="020B0400000000000000" pitchFamily="50" charset="-128"/>
              </a:rPr>
              <a:t>濃厚接触の考え方</a:t>
            </a:r>
            <a:r>
              <a:rPr kumimoji="1" lang="en-US" altLang="ja-JP" sz="1700" b="1" dirty="0" smtClean="0">
                <a:solidFill>
                  <a:srgbClr val="002060"/>
                </a:solidFill>
                <a:latin typeface="BIZ UDPゴシック" panose="020B0400000000000000" pitchFamily="50" charset="-128"/>
                <a:ea typeface="BIZ UDPゴシック" panose="020B0400000000000000" pitchFamily="50" charset="-128"/>
              </a:rPr>
              <a:t>】</a:t>
            </a:r>
            <a:r>
              <a:rPr kumimoji="1" lang="ja-JP" altLang="en-US" sz="1600" b="1" dirty="0" smtClean="0">
                <a:solidFill>
                  <a:srgbClr val="002060"/>
                </a:solidFill>
                <a:latin typeface="BIZ UDPゴシック" panose="020B0400000000000000" pitchFamily="50" charset="-128"/>
                <a:ea typeface="BIZ UDPゴシック" panose="020B0400000000000000" pitchFamily="50" charset="-128"/>
              </a:rPr>
              <a:t>　</a:t>
            </a:r>
            <a:endParaRPr kumimoji="1" lang="ja-JP" altLang="en-US" sz="1600" b="1" dirty="0">
              <a:solidFill>
                <a:srgbClr val="002060"/>
              </a:solidFill>
              <a:latin typeface="BIZ UDPゴシック" panose="020B0400000000000000" pitchFamily="50" charset="-128"/>
              <a:ea typeface="BIZ UDPゴシック" panose="020B0400000000000000" pitchFamily="50" charset="-128"/>
            </a:endParaRPr>
          </a:p>
        </p:txBody>
      </p:sp>
      <p:sp>
        <p:nvSpPr>
          <p:cNvPr id="6" name="右矢印 5"/>
          <p:cNvSpPr/>
          <p:nvPr/>
        </p:nvSpPr>
        <p:spPr>
          <a:xfrm>
            <a:off x="2238886" y="11668702"/>
            <a:ext cx="3510603" cy="458857"/>
          </a:xfrm>
          <a:prstGeom prst="rightArrow">
            <a:avLst>
              <a:gd name="adj1" fmla="val 57926"/>
              <a:gd name="adj2" fmla="val 50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61" name="右矢印 60"/>
          <p:cNvSpPr/>
          <p:nvPr/>
        </p:nvSpPr>
        <p:spPr>
          <a:xfrm>
            <a:off x="2213105" y="10377485"/>
            <a:ext cx="4940231" cy="531252"/>
          </a:xfrm>
          <a:prstGeom prst="rightArrow">
            <a:avLst>
              <a:gd name="adj1" fmla="val 46414"/>
              <a:gd name="adj2" fmla="val 50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a:off x="2806109" y="10482296"/>
            <a:ext cx="4738880"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療養期間　７日間かつ症状軽快後</a:t>
            </a:r>
            <a:r>
              <a:rPr kumimoji="1" lang="en-US" altLang="ja-JP" sz="1400" dirty="0">
                <a:latin typeface="BIZ UDPゴシック" panose="020B0400000000000000" pitchFamily="50" charset="-128"/>
                <a:ea typeface="BIZ UDPゴシック" panose="020B0400000000000000" pitchFamily="50" charset="-128"/>
              </a:rPr>
              <a:t>24</a:t>
            </a:r>
            <a:r>
              <a:rPr kumimoji="1" lang="ja-JP" altLang="en-US" sz="1400" dirty="0" smtClean="0">
                <a:latin typeface="BIZ UDPゴシック" panose="020B0400000000000000" pitchFamily="50" charset="-128"/>
                <a:ea typeface="BIZ UDPゴシック" panose="020B0400000000000000" pitchFamily="50" charset="-128"/>
              </a:rPr>
              <a:t>時間経過</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１　</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65" name="テキスト ボックス 64"/>
          <p:cNvSpPr txBox="1"/>
          <p:nvPr/>
        </p:nvSpPr>
        <p:spPr>
          <a:xfrm>
            <a:off x="2814953" y="11726599"/>
            <a:ext cx="3246016"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療養期間　５日目に抗原検査陰性　</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72" name="角丸四角形 71"/>
          <p:cNvSpPr/>
          <p:nvPr/>
        </p:nvSpPr>
        <p:spPr>
          <a:xfrm>
            <a:off x="1019684" y="6644066"/>
            <a:ext cx="2422020" cy="1259421"/>
          </a:xfrm>
          <a:prstGeom prst="roundRect">
            <a:avLst>
              <a:gd name="adj" fmla="val 11844"/>
            </a:avLst>
          </a:prstGeom>
          <a:ln w="50800" cmpd="dbl">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BIZ UDPゴシック" panose="020B0400000000000000" pitchFamily="50" charset="-128"/>
                <a:ea typeface="BIZ UDPゴシック" panose="020B0400000000000000" pitchFamily="50" charset="-128"/>
              </a:rPr>
              <a:t>入院</a:t>
            </a:r>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○入院医療費は、公費と</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なりますが、申請の手続</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きが必要です。</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73" name="角丸四角形 72"/>
          <p:cNvSpPr/>
          <p:nvPr/>
        </p:nvSpPr>
        <p:spPr>
          <a:xfrm>
            <a:off x="3665096" y="6701008"/>
            <a:ext cx="4000435" cy="2818130"/>
          </a:xfrm>
          <a:prstGeom prst="roundRect">
            <a:avLst>
              <a:gd name="adj" fmla="val 5361"/>
            </a:avLst>
          </a:prstGeom>
          <a:ln w="50800" cmpd="dbl">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BIZ UDPゴシック" panose="020B0400000000000000" pitchFamily="50" charset="-128"/>
                <a:ea typeface="BIZ UDPゴシック" panose="020B0400000000000000" pitchFamily="50" charset="-128"/>
              </a:rPr>
              <a:t>宿泊療養</a:t>
            </a:r>
            <a:endParaRPr kumimoji="1" lang="en-US" altLang="ja-JP" sz="1600" b="1" dirty="0">
              <a:latin typeface="BIZ UDPゴシック" panose="020B0400000000000000" pitchFamily="50" charset="-128"/>
              <a:ea typeface="BIZ UDPゴシック" panose="020B0400000000000000" pitchFamily="50" charset="-128"/>
            </a:endParaRPr>
          </a:p>
          <a:p>
            <a:r>
              <a:rPr kumimoji="1" lang="en-US" altLang="ja-JP" sz="1400" b="1" dirty="0" smtClean="0">
                <a:latin typeface="BIZ UDPゴシック" panose="020B0400000000000000" pitchFamily="50" charset="-128"/>
                <a:ea typeface="BIZ UDPゴシック" panose="020B0400000000000000" pitchFamily="50" charset="-128"/>
              </a:rPr>
              <a:t>【</a:t>
            </a:r>
            <a:r>
              <a:rPr kumimoji="1" lang="ja-JP" altLang="en-US" sz="1400" b="1" dirty="0" smtClean="0">
                <a:latin typeface="BIZ UDPゴシック" panose="020B0400000000000000" pitchFamily="50" charset="-128"/>
                <a:ea typeface="BIZ UDPゴシック" panose="020B0400000000000000" pitchFamily="50" charset="-128"/>
              </a:rPr>
              <a:t>対象</a:t>
            </a:r>
            <a:r>
              <a:rPr kumimoji="1" lang="en-US" altLang="ja-JP" sz="1400" b="1" dirty="0" smtClean="0">
                <a:latin typeface="BIZ UDPゴシック" panose="020B0400000000000000" pitchFamily="50" charset="-128"/>
                <a:ea typeface="BIZ UDPゴシック" panose="020B0400000000000000" pitchFamily="50" charset="-128"/>
              </a:rPr>
              <a:t>】</a:t>
            </a:r>
          </a:p>
          <a:p>
            <a:r>
              <a:rPr kumimoji="1" lang="ja-JP" altLang="en-US" sz="1400" b="1" dirty="0">
                <a:latin typeface="BIZ UDPゴシック" panose="020B0400000000000000" pitchFamily="50" charset="-128"/>
                <a:ea typeface="BIZ UDPゴシック" panose="020B0400000000000000" pitchFamily="50" charset="-128"/>
              </a:rPr>
              <a:t>　</a:t>
            </a:r>
            <a:r>
              <a:rPr lang="ja-JP" altLang="en-US" sz="1400" b="1" dirty="0" smtClean="0">
                <a:latin typeface="BIZ UDPゴシック" panose="020B0400000000000000" pitchFamily="50" charset="-128"/>
                <a:ea typeface="BIZ UDPゴシック" panose="020B0400000000000000" pitchFamily="50" charset="-128"/>
              </a:rPr>
              <a:t>医師が入院の必要がないと判断した方</a:t>
            </a:r>
            <a:r>
              <a:rPr lang="ja-JP" altLang="en-US" sz="1400" b="1" dirty="0">
                <a:latin typeface="BIZ UDPゴシック" panose="020B0400000000000000" pitchFamily="50" charset="-128"/>
                <a:ea typeface="BIZ UDPゴシック" panose="020B0400000000000000" pitchFamily="50" charset="-128"/>
              </a:rPr>
              <a:t/>
            </a:r>
            <a:br>
              <a:rPr lang="ja-JP" altLang="en-US" sz="1400" b="1" dirty="0">
                <a:latin typeface="BIZ UDPゴシック" panose="020B0400000000000000" pitchFamily="50" charset="-128"/>
                <a:ea typeface="BIZ UDPゴシック" panose="020B0400000000000000" pitchFamily="50" charset="-128"/>
              </a:rPr>
            </a:br>
            <a:r>
              <a:rPr kumimoji="1" lang="en-US" altLang="ja-JP" sz="1400" b="1" dirty="0" smtClean="0">
                <a:latin typeface="BIZ UDPゴシック" panose="020B0400000000000000" pitchFamily="50" charset="-128"/>
                <a:ea typeface="BIZ UDPゴシック" panose="020B0400000000000000" pitchFamily="50" charset="-128"/>
              </a:rPr>
              <a:t>【</a:t>
            </a:r>
            <a:r>
              <a:rPr kumimoji="1" lang="ja-JP" altLang="en-US" sz="1400" b="1" dirty="0" smtClean="0">
                <a:latin typeface="BIZ UDPゴシック" panose="020B0400000000000000" pitchFamily="50" charset="-128"/>
                <a:ea typeface="BIZ UDPゴシック" panose="020B0400000000000000" pitchFamily="50" charset="-128"/>
              </a:rPr>
              <a:t>場所・費用</a:t>
            </a:r>
            <a:r>
              <a:rPr kumimoji="1" lang="en-US" altLang="ja-JP" sz="1400" b="1" dirty="0" smtClean="0">
                <a:latin typeface="BIZ UDPゴシック" panose="020B0400000000000000" pitchFamily="50" charset="-128"/>
                <a:ea typeface="BIZ UDPゴシック" panose="020B0400000000000000" pitchFamily="50" charset="-128"/>
              </a:rPr>
              <a:t>】</a:t>
            </a: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県内のホテル、無料</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en-US" altLang="ja-JP" sz="1400" b="1" dirty="0" smtClean="0">
                <a:latin typeface="BIZ UDPゴシック" panose="020B0400000000000000" pitchFamily="50" charset="-128"/>
                <a:ea typeface="BIZ UDPゴシック" panose="020B0400000000000000" pitchFamily="50" charset="-128"/>
              </a:rPr>
              <a:t>【</a:t>
            </a:r>
            <a:r>
              <a:rPr kumimoji="1" lang="ja-JP" altLang="en-US" sz="1400" b="1" dirty="0" smtClean="0">
                <a:latin typeface="BIZ UDPゴシック" panose="020B0400000000000000" pitchFamily="50" charset="-128"/>
                <a:ea typeface="BIZ UDPゴシック" panose="020B0400000000000000" pitchFamily="50" charset="-128"/>
              </a:rPr>
              <a:t>食事提供</a:t>
            </a:r>
            <a:r>
              <a:rPr kumimoji="1" lang="en-US" altLang="ja-JP" sz="1400" b="1" dirty="0" smtClean="0">
                <a:latin typeface="BIZ UDPゴシック" panose="020B0400000000000000" pitchFamily="50" charset="-128"/>
                <a:ea typeface="BIZ UDPゴシック" panose="020B0400000000000000" pitchFamily="50" charset="-128"/>
              </a:rPr>
              <a:t>】</a:t>
            </a: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１日</a:t>
            </a:r>
            <a:r>
              <a:rPr kumimoji="1" lang="en-US" altLang="ja-JP" sz="1400" b="1" dirty="0" smtClean="0">
                <a:latin typeface="BIZ UDPゴシック" panose="020B0400000000000000" pitchFamily="50" charset="-128"/>
                <a:ea typeface="BIZ UDPゴシック" panose="020B0400000000000000" pitchFamily="50" charset="-128"/>
              </a:rPr>
              <a:t>3</a:t>
            </a:r>
            <a:r>
              <a:rPr kumimoji="1" lang="ja-JP" altLang="en-US" sz="1400" b="1" dirty="0" smtClean="0">
                <a:latin typeface="BIZ UDPゴシック" panose="020B0400000000000000" pitchFamily="50" charset="-128"/>
                <a:ea typeface="BIZ UDPゴシック" panose="020B0400000000000000" pitchFamily="50" charset="-128"/>
              </a:rPr>
              <a:t>食（アレルギー非対応）</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en-US" altLang="ja-JP" sz="1400" b="1" dirty="0" smtClean="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注意</a:t>
            </a:r>
            <a:r>
              <a:rPr kumimoji="1" lang="ja-JP" altLang="en-US" sz="1400" b="1" dirty="0" smtClean="0">
                <a:latin typeface="BIZ UDPゴシック" panose="020B0400000000000000" pitchFamily="50" charset="-128"/>
                <a:ea typeface="BIZ UDPゴシック" panose="020B0400000000000000" pitchFamily="50" charset="-128"/>
              </a:rPr>
              <a:t>事項</a:t>
            </a:r>
            <a:r>
              <a:rPr kumimoji="1" lang="en-US" altLang="ja-JP" sz="1400" b="1" dirty="0" smtClean="0">
                <a:latin typeface="BIZ UDPゴシック" panose="020B0400000000000000" pitchFamily="50" charset="-128"/>
                <a:ea typeface="BIZ UDPゴシック" panose="020B0400000000000000" pitchFamily="50" charset="-128"/>
              </a:rPr>
              <a:t>】</a:t>
            </a: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・着替え・タオルは持参</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・服薬中の薬は十分用意し持参</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・ホテル内は禁煙・禁酒</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・療養中は外出厳禁</a:t>
            </a:r>
            <a:endParaRPr kumimoji="1" lang="en-US" altLang="ja-JP" sz="1400" b="1" dirty="0" smtClean="0">
              <a:latin typeface="BIZ UDPゴシック" panose="020B0400000000000000" pitchFamily="50" charset="-128"/>
              <a:ea typeface="BIZ UDPゴシック" panose="020B0400000000000000" pitchFamily="50" charset="-128"/>
            </a:endParaRPr>
          </a:p>
        </p:txBody>
      </p:sp>
      <p:sp>
        <p:nvSpPr>
          <p:cNvPr id="77" name="角丸四角形 76"/>
          <p:cNvSpPr/>
          <p:nvPr/>
        </p:nvSpPr>
        <p:spPr>
          <a:xfrm>
            <a:off x="7888922" y="6674943"/>
            <a:ext cx="4021445" cy="2800092"/>
          </a:xfrm>
          <a:prstGeom prst="roundRect">
            <a:avLst>
              <a:gd name="adj" fmla="val 5358"/>
            </a:avLst>
          </a:prstGeom>
          <a:ln w="50800" cmpd="dbl">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BIZ UDPゴシック" panose="020B0400000000000000" pitchFamily="50" charset="-128"/>
                <a:ea typeface="BIZ UDPゴシック" panose="020B0400000000000000" pitchFamily="50" charset="-128"/>
              </a:rPr>
              <a:t>自宅療養</a:t>
            </a:r>
            <a:endParaRPr kumimoji="1" lang="en-US" altLang="ja-JP" sz="1600" b="1"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自宅療養に必要な情報</a:t>
            </a:r>
            <a:r>
              <a:rPr kumimoji="1" lang="ja-JP" altLang="en-US" sz="1400" b="1" dirty="0" smtClean="0">
                <a:latin typeface="BIZ UDPゴシック" panose="020B0400000000000000" pitchFamily="50" charset="-128"/>
                <a:ea typeface="BIZ UDPゴシック" panose="020B0400000000000000" pitchFamily="50" charset="-128"/>
              </a:rPr>
              <a:t>を県</a:t>
            </a:r>
            <a:r>
              <a:rPr kumimoji="1" lang="en-US" altLang="ja-JP" sz="1400" b="1" dirty="0" smtClean="0">
                <a:latin typeface="BIZ UDPゴシック" panose="020B0400000000000000" pitchFamily="50" charset="-128"/>
                <a:ea typeface="BIZ UDPゴシック" panose="020B0400000000000000" pitchFamily="50" charset="-128"/>
              </a:rPr>
              <a:t>HP</a:t>
            </a:r>
            <a:r>
              <a:rPr kumimoji="1" lang="ja-JP" altLang="en-US" sz="1400" b="1" dirty="0" smtClean="0">
                <a:latin typeface="BIZ UDPゴシック" panose="020B0400000000000000" pitchFamily="50" charset="-128"/>
                <a:ea typeface="BIZ UDPゴシック" panose="020B0400000000000000" pitchFamily="50" charset="-128"/>
              </a:rPr>
              <a:t>で確認</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○毎日の健康状態をスマホ等でＭｙ　</a:t>
            </a:r>
            <a:r>
              <a:rPr kumimoji="1" lang="en-US" altLang="ja-JP" sz="1400" b="1" dirty="0" smtClean="0">
                <a:latin typeface="BIZ UDPゴシック" panose="020B0400000000000000" pitchFamily="50" charset="-128"/>
                <a:ea typeface="BIZ UDPゴシック" panose="020B0400000000000000" pitchFamily="50" charset="-128"/>
              </a:rPr>
              <a:t>HER-</a:t>
            </a:r>
          </a:p>
          <a:p>
            <a:r>
              <a:rPr kumimoji="1" lang="ja-JP" altLang="en-US" sz="1400" b="1" dirty="0">
                <a:latin typeface="BIZ UDPゴシック" panose="020B0400000000000000" pitchFamily="50" charset="-128"/>
                <a:ea typeface="BIZ UDPゴシック" panose="020B0400000000000000" pitchFamily="50" charset="-128"/>
              </a:rPr>
              <a:t>　</a:t>
            </a:r>
            <a:r>
              <a:rPr kumimoji="1" lang="en-US" altLang="ja-JP" sz="1400" b="1" dirty="0" smtClean="0">
                <a:latin typeface="BIZ UDPゴシック" panose="020B0400000000000000" pitchFamily="50" charset="-128"/>
                <a:ea typeface="BIZ UDPゴシック" panose="020B0400000000000000" pitchFamily="50" charset="-128"/>
              </a:rPr>
              <a:t>SYS</a:t>
            </a:r>
            <a:r>
              <a:rPr kumimoji="1" lang="ja-JP" altLang="en-US" sz="1400" b="1" dirty="0" smtClean="0">
                <a:latin typeface="BIZ UDPゴシック" panose="020B0400000000000000" pitchFamily="50" charset="-128"/>
                <a:ea typeface="BIZ UDPゴシック" panose="020B0400000000000000" pitchFamily="50" charset="-128"/>
              </a:rPr>
              <a:t>へ入力（発生届の対象者のみ）</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○体調</a:t>
            </a:r>
            <a:r>
              <a:rPr kumimoji="1" lang="ja-JP" altLang="en-US" sz="1400" b="1" dirty="0">
                <a:latin typeface="BIZ UDPゴシック" panose="020B0400000000000000" pitchFamily="50" charset="-128"/>
                <a:ea typeface="BIZ UDPゴシック" panose="020B0400000000000000" pitchFamily="50" charset="-128"/>
              </a:rPr>
              <a:t>が悪化して受診したい場合</a:t>
            </a:r>
            <a:r>
              <a:rPr kumimoji="1" lang="ja-JP" altLang="en-US" sz="1400" b="1" dirty="0" smtClean="0">
                <a:latin typeface="BIZ UDPゴシック" panose="020B0400000000000000" pitchFamily="50" charset="-128"/>
                <a:ea typeface="BIZ UDPゴシック" panose="020B0400000000000000" pitchFamily="50" charset="-128"/>
              </a:rPr>
              <a:t>は、</a:t>
            </a:r>
            <a:endParaRPr kumimoji="1" lang="en-US" altLang="ja-JP" sz="1400" b="1" dirty="0" smtClean="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　日中</a:t>
            </a:r>
            <a:r>
              <a:rPr kumimoji="1" lang="ja-JP" altLang="en-US" sz="1400" b="1" dirty="0" smtClean="0">
                <a:solidFill>
                  <a:schemeClr val="tx1"/>
                </a:solidFill>
                <a:latin typeface="BIZ UDPゴシック" panose="020B0400000000000000" pitchFamily="50" charset="-128"/>
                <a:ea typeface="BIZ UDPゴシック" panose="020B0400000000000000" pitchFamily="50" charset="-128"/>
              </a:rPr>
              <a:t>：①</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診断</a:t>
            </a:r>
            <a:r>
              <a:rPr kumimoji="1" lang="ja-JP" altLang="en-US" sz="1400" b="1" dirty="0" smtClean="0">
                <a:solidFill>
                  <a:schemeClr val="tx1"/>
                </a:solidFill>
                <a:latin typeface="BIZ UDPゴシック" panose="020B0400000000000000" pitchFamily="50" charset="-128"/>
                <a:ea typeface="BIZ UDPゴシック" panose="020B0400000000000000" pitchFamily="50" charset="-128"/>
              </a:rPr>
              <a:t>を受けた医療機関</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smtClean="0">
                <a:solidFill>
                  <a:schemeClr val="tx1"/>
                </a:solidFill>
                <a:latin typeface="BIZ UDPゴシック" panose="020B0400000000000000" pitchFamily="50" charset="-128"/>
                <a:ea typeface="BIZ UDPゴシック" panose="020B0400000000000000" pitchFamily="50" charset="-128"/>
              </a:rPr>
              <a:t>　　　　　　②県庁陽性者相談センター</a:t>
            </a:r>
            <a:endParaRPr kumimoji="1" lang="en-US" altLang="ja-JP" sz="1100" b="1"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1" dirty="0" smtClean="0">
                <a:solidFill>
                  <a:schemeClr val="tx1"/>
                </a:solidFill>
                <a:latin typeface="BIZ UDPゴシック" panose="020B0400000000000000" pitchFamily="50" charset="-128"/>
                <a:ea typeface="BIZ UDPゴシック" panose="020B0400000000000000" pitchFamily="50" charset="-128"/>
              </a:rPr>
              <a:t>　　　　　③保健所</a:t>
            </a:r>
            <a:endParaRPr kumimoji="1" lang="en-US" altLang="ja-JP" sz="1400" b="1"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smtClean="0">
                <a:solidFill>
                  <a:schemeClr val="tx1"/>
                </a:solidFill>
                <a:latin typeface="BIZ UDPゴシック" panose="020B0400000000000000" pitchFamily="50" charset="-128"/>
                <a:ea typeface="BIZ UDPゴシック" panose="020B0400000000000000" pitchFamily="50" charset="-128"/>
              </a:rPr>
              <a:t>　　夜間：夜間緊急電話</a:t>
            </a:r>
            <a:endParaRPr kumimoji="1" lang="en-US" altLang="ja-JP" sz="1400" b="1" dirty="0" smtClean="0">
              <a:solidFill>
                <a:schemeClr val="tx1"/>
              </a:solidFill>
              <a:latin typeface="BIZ UDPゴシック" panose="020B0400000000000000" pitchFamily="50" charset="-128"/>
              <a:ea typeface="BIZ UDPゴシック" panose="020B0400000000000000" pitchFamily="50" charset="-128"/>
            </a:endParaRPr>
          </a:p>
          <a:p>
            <a:r>
              <a:rPr kumimoji="1" lang="en-US" altLang="ja-JP" sz="12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電話番号は裏面参照</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r>
              <a:rPr kumimoji="1" lang="en-US" altLang="ja-JP" sz="12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smtClean="0">
                <a:solidFill>
                  <a:schemeClr val="tx1"/>
                </a:solidFill>
                <a:latin typeface="BIZ UDPゴシック" panose="020B0400000000000000" pitchFamily="50" charset="-128"/>
                <a:ea typeface="BIZ UDPゴシック" panose="020B0400000000000000" pitchFamily="50" charset="-128"/>
              </a:rPr>
              <a:t>重症化リスク因子のある方等は、県庁健康観察チームからご連絡させていただく場合があります。</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2" name="角丸四角形 1"/>
          <p:cNvSpPr/>
          <p:nvPr/>
        </p:nvSpPr>
        <p:spPr>
          <a:xfrm>
            <a:off x="358560" y="13263640"/>
            <a:ext cx="11649076" cy="2912132"/>
          </a:xfrm>
          <a:prstGeom prst="roundRect">
            <a:avLst>
              <a:gd name="adj" fmla="val 1961"/>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345254" y="13235423"/>
            <a:ext cx="11675688" cy="400110"/>
          </a:xfrm>
          <a:prstGeom prst="rect">
            <a:avLst/>
          </a:prstGeom>
          <a:solidFill>
            <a:schemeClr val="accent5"/>
          </a:solidFill>
        </p:spPr>
        <p:txBody>
          <a:bodyPr wrap="square" rtlCol="0">
            <a:spAutoFit/>
          </a:bodyPr>
          <a:lstStyle/>
          <a:p>
            <a:pPr algn="ctr"/>
            <a:r>
              <a:rPr lang="ja-JP" altLang="en-US" sz="2000" b="1" dirty="0" smtClean="0">
                <a:solidFill>
                  <a:schemeClr val="bg1"/>
                </a:solidFill>
                <a:effectLst>
                  <a:outerShdw blurRad="50800" dist="38100" dir="16200000" rotWithShape="0">
                    <a:prstClr val="black">
                      <a:alpha val="40000"/>
                    </a:prstClr>
                  </a:outerShdw>
                </a:effectLst>
                <a:latin typeface="HG丸ｺﾞｼｯｸM-PRO" panose="020F0600000000000000" pitchFamily="50" charset="-128"/>
                <a:ea typeface="HG丸ｺﾞｼｯｸM-PRO" panose="020F0600000000000000" pitchFamily="50" charset="-128"/>
              </a:rPr>
              <a:t>（参考）濃厚接触者の特定及び考え方について</a:t>
            </a:r>
            <a:endParaRPr lang="ja-JP" altLang="en-US" sz="2000" b="1" dirty="0">
              <a:solidFill>
                <a:schemeClr val="bg1"/>
              </a:solidFill>
              <a:effectLst>
                <a:outerShdw blurRad="50800" dist="38100" dir="16200000"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10250316" y="358780"/>
            <a:ext cx="1990386" cy="526575"/>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latin typeface="BIZ UDPゴシック" panose="020B0400000000000000" pitchFamily="50" charset="-128"/>
                <a:ea typeface="BIZ UDPゴシック" panose="020B0400000000000000" pitchFamily="50" charset="-128"/>
              </a:rPr>
              <a:t>令和４年</a:t>
            </a:r>
            <a:r>
              <a:rPr kumimoji="1" lang="en-US" altLang="ja-JP" sz="1200" b="1" dirty="0" smtClean="0">
                <a:latin typeface="BIZ UDPゴシック" panose="020B0400000000000000" pitchFamily="50" charset="-128"/>
                <a:ea typeface="BIZ UDPゴシック" panose="020B0400000000000000" pitchFamily="50" charset="-128"/>
              </a:rPr>
              <a:t>10</a:t>
            </a:r>
            <a:r>
              <a:rPr kumimoji="1" lang="ja-JP" altLang="en-US" sz="1200" b="1" smtClean="0">
                <a:latin typeface="BIZ UDPゴシック" panose="020B0400000000000000" pitchFamily="50" charset="-128"/>
                <a:ea typeface="BIZ UDPゴシック" panose="020B0400000000000000" pitchFamily="50" charset="-128"/>
              </a:rPr>
              <a:t>月</a:t>
            </a:r>
            <a:r>
              <a:rPr kumimoji="1" lang="ja-JP" altLang="en-US" sz="1200" b="1" dirty="0">
                <a:latin typeface="BIZ UDPゴシック" panose="020B0400000000000000" pitchFamily="50" charset="-128"/>
                <a:ea typeface="BIZ UDPゴシック" panose="020B0400000000000000" pitchFamily="50" charset="-128"/>
              </a:rPr>
              <a:t>４</a:t>
            </a:r>
            <a:r>
              <a:rPr kumimoji="1" lang="ja-JP" altLang="en-US" sz="1200" b="1" smtClean="0">
                <a:latin typeface="BIZ UDPゴシック" panose="020B0400000000000000" pitchFamily="50" charset="-128"/>
                <a:ea typeface="BIZ UDPゴシック" panose="020B0400000000000000" pitchFamily="50" charset="-128"/>
              </a:rPr>
              <a:t>日</a:t>
            </a:r>
            <a:r>
              <a:rPr kumimoji="1" lang="ja-JP" altLang="en-US" sz="1200" b="1" dirty="0" smtClean="0">
                <a:latin typeface="BIZ UDPゴシック" panose="020B0400000000000000" pitchFamily="50" charset="-128"/>
                <a:ea typeface="BIZ UDPゴシック" panose="020B0400000000000000" pitchFamily="50" charset="-128"/>
              </a:rPr>
              <a:t>改訂</a:t>
            </a:r>
            <a:endParaRPr kumimoji="1" lang="en-US" altLang="ja-JP" sz="1200" dirty="0" smtClean="0">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389919" y="13779393"/>
            <a:ext cx="11008189" cy="855967"/>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latin typeface="BIZ UDPゴシック" panose="020B0400000000000000" pitchFamily="50" charset="-128"/>
                <a:ea typeface="BIZ UDPゴシック" panose="020B0400000000000000" pitchFamily="50" charset="-128"/>
              </a:rPr>
              <a:t>以下の方を濃厚接触者として特定します。</a:t>
            </a:r>
            <a:endParaRPr kumimoji="1" lang="en-US" altLang="ja-JP" dirty="0" smtClean="0">
              <a:latin typeface="BIZ UDPゴシック" panose="020B0400000000000000" pitchFamily="50" charset="-128"/>
              <a:ea typeface="BIZ UDPゴシック" panose="020B0400000000000000" pitchFamily="50" charset="-128"/>
            </a:endParaRPr>
          </a:p>
          <a:p>
            <a:pPr>
              <a:lnSpc>
                <a:spcPts val="600"/>
              </a:lnSpc>
            </a:pP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sz="1600" dirty="0" smtClean="0">
                <a:latin typeface="BIZ UDPゴシック" panose="020B0400000000000000" pitchFamily="50" charset="-128"/>
                <a:ea typeface="BIZ UDPゴシック" panose="020B0400000000000000" pitchFamily="50" charset="-128"/>
              </a:rPr>
              <a:t>（１）陽性者と同一世帯内の全ての同居者</a:t>
            </a:r>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smtClean="0">
                <a:latin typeface="BIZ UDPゴシック" panose="020B0400000000000000" pitchFamily="50" charset="-128"/>
                <a:ea typeface="BIZ UDPゴシック" panose="020B0400000000000000" pitchFamily="50" charset="-128"/>
              </a:rPr>
              <a:t>（２）ハイリスク施設（医療機関、高齢者・障害児者施設）で</a:t>
            </a:r>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　以下の濃厚接触の考え方に該当する方</a:t>
            </a:r>
            <a:endParaRPr kumimoji="1" lang="en-US" altLang="ja-JP" dirty="0">
              <a:latin typeface="BIZ UDPゴシック" panose="020B0400000000000000" pitchFamily="50" charset="-128"/>
              <a:ea typeface="BIZ UDPゴシック" panose="020B0400000000000000" pitchFamily="50" charset="-128"/>
            </a:endParaRPr>
          </a:p>
        </p:txBody>
      </p:sp>
      <p:cxnSp>
        <p:nvCxnSpPr>
          <p:cNvPr id="7" name="直線矢印コネクタ 6"/>
          <p:cNvCxnSpPr/>
          <p:nvPr/>
        </p:nvCxnSpPr>
        <p:spPr>
          <a:xfrm>
            <a:off x="4617373" y="3151445"/>
            <a:ext cx="0" cy="3492621"/>
          </a:xfrm>
          <a:prstGeom prst="straightConnector1">
            <a:avLst/>
          </a:prstGeom>
          <a:ln w="76200" cmpd="sng">
            <a:tailEnd type="triangle"/>
          </a:ln>
        </p:spPr>
        <p:style>
          <a:lnRef idx="1">
            <a:schemeClr val="dk1"/>
          </a:lnRef>
          <a:fillRef idx="0">
            <a:schemeClr val="dk1"/>
          </a:fillRef>
          <a:effectRef idx="0">
            <a:schemeClr val="dk1"/>
          </a:effectRef>
          <a:fontRef idx="minor">
            <a:schemeClr val="tx1"/>
          </a:fontRef>
        </p:style>
      </p:cxnSp>
      <p:sp>
        <p:nvSpPr>
          <p:cNvPr id="34" name="角丸四角形 33"/>
          <p:cNvSpPr/>
          <p:nvPr/>
        </p:nvSpPr>
        <p:spPr>
          <a:xfrm>
            <a:off x="1690158" y="3590815"/>
            <a:ext cx="2249238" cy="641224"/>
          </a:xfrm>
          <a:prstGeom prst="roundRect">
            <a:avLst/>
          </a:prstGeom>
          <a:noFill/>
          <a:ln>
            <a:no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300" b="1" dirty="0" smtClean="0">
                <a:latin typeface="BIZ UDPゴシック" panose="020B0400000000000000" pitchFamily="50" charset="-128"/>
                <a:ea typeface="BIZ UDPゴシック" panose="020B0400000000000000" pitchFamily="50" charset="-128"/>
              </a:rPr>
              <a:t>※</a:t>
            </a:r>
            <a:r>
              <a:rPr kumimoji="1" lang="ja-JP" altLang="en-US" sz="1300" b="1" dirty="0" smtClean="0">
                <a:latin typeface="BIZ UDPゴシック" panose="020B0400000000000000" pitchFamily="50" charset="-128"/>
                <a:ea typeface="BIZ UDPゴシック" panose="020B0400000000000000" pitchFamily="50" charset="-128"/>
              </a:rPr>
              <a:t>医療機関からの発生届を基に重症化リスクの高い方の対応を優先的に実施</a:t>
            </a:r>
            <a:endParaRPr kumimoji="1" lang="en-US" altLang="ja-JP" sz="1300" b="1" dirty="0" smtClean="0">
              <a:latin typeface="BIZ UDPゴシック" panose="020B0400000000000000" pitchFamily="50" charset="-128"/>
              <a:ea typeface="BIZ UDPゴシック" panose="020B0400000000000000" pitchFamily="50" charset="-128"/>
            </a:endParaRPr>
          </a:p>
        </p:txBody>
      </p:sp>
      <p:sp>
        <p:nvSpPr>
          <p:cNvPr id="64" name="角丸四角形 63"/>
          <p:cNvSpPr/>
          <p:nvPr/>
        </p:nvSpPr>
        <p:spPr>
          <a:xfrm>
            <a:off x="2635672" y="5103654"/>
            <a:ext cx="3525608" cy="1156170"/>
          </a:xfrm>
          <a:prstGeom prst="roundRect">
            <a:avLst>
              <a:gd name="adj" fmla="val 11655"/>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latin typeface="BIZ UDPゴシック" panose="020B0400000000000000" pitchFamily="50" charset="-128"/>
                <a:ea typeface="BIZ UDPゴシック" panose="020B0400000000000000" pitchFamily="50" charset="-128"/>
              </a:rPr>
              <a:t>所在地の管轄保健所に電子申請システム（</a:t>
            </a:r>
            <a:r>
              <a:rPr kumimoji="1" lang="en-US" altLang="ja-JP" sz="1200" b="1" dirty="0" smtClean="0">
                <a:latin typeface="BIZ UDPゴシック" panose="020B0400000000000000" pitchFamily="50" charset="-128"/>
                <a:ea typeface="BIZ UDPゴシック" panose="020B0400000000000000" pitchFamily="50" charset="-128"/>
              </a:rPr>
              <a:t>PC</a:t>
            </a:r>
            <a:r>
              <a:rPr kumimoji="1" lang="ja-JP" altLang="en-US" sz="1200" b="1" dirty="0" smtClean="0">
                <a:latin typeface="BIZ UDPゴシック" panose="020B0400000000000000" pitchFamily="50" charset="-128"/>
                <a:ea typeface="BIZ UDPゴシック" panose="020B0400000000000000" pitchFamily="50" charset="-128"/>
              </a:rPr>
              <a:t>やスマホをお持ちでない方のみ電話）にて申し込み</a:t>
            </a:r>
            <a:endParaRPr kumimoji="1" lang="en-US" altLang="ja-JP" sz="1200" b="1" dirty="0" smtClean="0">
              <a:latin typeface="BIZ UDPゴシック" panose="020B0400000000000000" pitchFamily="50" charset="-128"/>
              <a:ea typeface="BIZ UDPゴシック" panose="020B0400000000000000" pitchFamily="50" charset="-128"/>
            </a:endParaRPr>
          </a:p>
          <a:p>
            <a:pPr>
              <a:lnSpc>
                <a:spcPts val="300"/>
              </a:lnSpc>
            </a:pPr>
            <a:endParaRPr kumimoji="1" lang="en-US" altLang="ja-JP" sz="1200" b="1" dirty="0" smtClean="0">
              <a:latin typeface="BIZ UDPゴシック" panose="020B0400000000000000" pitchFamily="50" charset="-128"/>
              <a:ea typeface="BIZ UDPゴシック" panose="020B0400000000000000" pitchFamily="50" charset="-128"/>
            </a:endParaRPr>
          </a:p>
          <a:p>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smtClean="0">
                <a:latin typeface="BIZ UDPゴシック" panose="020B0400000000000000" pitchFamily="50" charset="-128"/>
                <a:ea typeface="BIZ UDPゴシック" panose="020B0400000000000000" pitchFamily="50" charset="-128"/>
              </a:rPr>
              <a:t>医療機関から保健所の報告にお時間を頂戴しておりますので、</a:t>
            </a:r>
            <a:r>
              <a:rPr kumimoji="1" lang="ja-JP" altLang="en-US" sz="1200" b="1" u="sng" dirty="0" smtClean="0">
                <a:latin typeface="BIZ UDPゴシック" panose="020B0400000000000000" pitchFamily="50" charset="-128"/>
                <a:ea typeface="BIZ UDPゴシック" panose="020B0400000000000000" pitchFamily="50" charset="-128"/>
              </a:rPr>
              <a:t>陽性判明の翌日</a:t>
            </a:r>
            <a:r>
              <a:rPr kumimoji="1" lang="ja-JP" altLang="en-US" sz="1200" b="1" u="sng" dirty="0">
                <a:latin typeface="BIZ UDPゴシック" panose="020B0400000000000000" pitchFamily="50" charset="-128"/>
                <a:ea typeface="BIZ UDPゴシック" panose="020B0400000000000000" pitchFamily="50" charset="-128"/>
              </a:rPr>
              <a:t>以降</a:t>
            </a:r>
            <a:r>
              <a:rPr kumimoji="1" lang="ja-JP" altLang="en-US" sz="1200" b="1" dirty="0" smtClean="0">
                <a:latin typeface="BIZ UDPゴシック" panose="020B0400000000000000" pitchFamily="50" charset="-128"/>
                <a:ea typeface="BIZ UDPゴシック" panose="020B0400000000000000" pitchFamily="50" charset="-128"/>
              </a:rPr>
              <a:t>に申し込みください。</a:t>
            </a:r>
            <a:endParaRPr kumimoji="1" lang="en-US" altLang="ja-JP" sz="1200" b="1" dirty="0" smtClean="0">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6710200" y="13943297"/>
            <a:ext cx="5122378" cy="15951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5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500" dirty="0" smtClean="0">
                <a:solidFill>
                  <a:schemeClr val="tx1"/>
                </a:solidFill>
                <a:latin typeface="BIZ UDPゴシック" panose="020B0400000000000000" pitchFamily="50" charset="-128"/>
                <a:ea typeface="BIZ UDPゴシック" panose="020B0400000000000000" pitchFamily="50" charset="-128"/>
              </a:rPr>
              <a:t>①</a:t>
            </a:r>
            <a:r>
              <a:rPr kumimoji="1" lang="ja-JP" altLang="en-US" sz="1500" dirty="0">
                <a:solidFill>
                  <a:schemeClr val="tx1"/>
                </a:solidFill>
                <a:latin typeface="BIZ UDPゴシック" panose="020B0400000000000000" pitchFamily="50" charset="-128"/>
                <a:ea typeface="BIZ UDPゴシック" panose="020B0400000000000000" pitchFamily="50" charset="-128"/>
              </a:rPr>
              <a:t>、②のいずれか遅い方を０日として５日間（６日目解除</a:t>
            </a:r>
            <a:r>
              <a:rPr kumimoji="1" lang="ja-JP" altLang="en-US" sz="150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500" dirty="0" smtClean="0">
              <a:solidFill>
                <a:schemeClr val="tx1"/>
              </a:solidFill>
              <a:latin typeface="BIZ UDPゴシック" panose="020B0400000000000000" pitchFamily="50" charset="-128"/>
              <a:ea typeface="BIZ UDPゴシック" panose="020B0400000000000000" pitchFamily="50" charset="-128"/>
            </a:endParaRPr>
          </a:p>
          <a:p>
            <a:pPr>
              <a:lnSpc>
                <a:spcPts val="300"/>
              </a:lnSpc>
            </a:pPr>
            <a:endParaRPr kumimoji="1" lang="en-US" altLang="ja-JP" sz="15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500" dirty="0" smtClean="0">
                <a:solidFill>
                  <a:schemeClr val="tx1"/>
                </a:solidFill>
                <a:latin typeface="BIZ UDPゴシック" panose="020B0400000000000000" pitchFamily="50" charset="-128"/>
                <a:ea typeface="BIZ UDPゴシック" panose="020B0400000000000000" pitchFamily="50" charset="-128"/>
              </a:rPr>
              <a:t>　　①陽性者の発症日（無症状の場合は検体採取日）</a:t>
            </a:r>
            <a:endParaRPr kumimoji="1" lang="en-US" altLang="ja-JP" sz="15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500" dirty="0" smtClean="0">
                <a:solidFill>
                  <a:schemeClr val="tx1"/>
                </a:solidFill>
                <a:latin typeface="BIZ UDPゴシック" panose="020B0400000000000000" pitchFamily="50" charset="-128"/>
                <a:ea typeface="BIZ UDPゴシック" panose="020B0400000000000000" pitchFamily="50" charset="-128"/>
              </a:rPr>
              <a:t>　　②陽性者の発症等により住居内で感染対策を講じた日</a:t>
            </a:r>
            <a:endParaRPr kumimoji="1" lang="en-US" altLang="ja-JP" sz="1500" dirty="0" smtClean="0">
              <a:solidFill>
                <a:schemeClr val="tx1"/>
              </a:solidFill>
              <a:latin typeface="BIZ UDPゴシック" panose="020B0400000000000000" pitchFamily="50" charset="-128"/>
              <a:ea typeface="BIZ UDPゴシック" panose="020B0400000000000000" pitchFamily="50" charset="-128"/>
            </a:endParaRPr>
          </a:p>
          <a:p>
            <a:pPr>
              <a:lnSpc>
                <a:spcPts val="300"/>
              </a:lnSpc>
            </a:pPr>
            <a:endParaRPr kumimoji="1" lang="en-US" altLang="ja-JP" sz="15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500" dirty="0" smtClean="0">
                <a:solidFill>
                  <a:schemeClr val="tx1"/>
                </a:solidFill>
                <a:latin typeface="BIZ UDPゴシック" panose="020B0400000000000000" pitchFamily="50" charset="-128"/>
                <a:ea typeface="BIZ UDPゴシック" panose="020B0400000000000000" pitchFamily="50" charset="-128"/>
              </a:rPr>
              <a:t>ただし２日目、３日目に抗原定性検査キットで陰性であれば３日目解除</a:t>
            </a:r>
            <a:endParaRPr kumimoji="1" lang="ja-JP" altLang="en-US" sz="1500" dirty="0">
              <a:solidFill>
                <a:schemeClr val="tx1"/>
              </a:solidFill>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6710200" y="13695404"/>
            <a:ext cx="5122378" cy="3629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dirty="0" smtClean="0">
                <a:latin typeface="BIZ UDPゴシック" panose="020B0400000000000000" pitchFamily="50" charset="-128"/>
                <a:ea typeface="BIZ UDPゴシック" panose="020B0400000000000000" pitchFamily="50" charset="-128"/>
              </a:rPr>
              <a:t>濃厚接触者の待機期間</a:t>
            </a:r>
            <a:endParaRPr kumimoji="1" lang="ja-JP" altLang="en-US" sz="1700" dirty="0">
              <a:latin typeface="BIZ UDPゴシック" panose="020B0400000000000000" pitchFamily="50" charset="-128"/>
              <a:ea typeface="BIZ UDPゴシック" panose="020B0400000000000000" pitchFamily="50" charset="-128"/>
            </a:endParaRPr>
          </a:p>
        </p:txBody>
      </p:sp>
      <p:cxnSp>
        <p:nvCxnSpPr>
          <p:cNvPr id="50" name="カギ線コネクタ 49"/>
          <p:cNvCxnSpPr/>
          <p:nvPr/>
        </p:nvCxnSpPr>
        <p:spPr>
          <a:xfrm>
            <a:off x="4925717" y="4404827"/>
            <a:ext cx="5684402" cy="2281694"/>
          </a:xfrm>
          <a:prstGeom prst="bentConnector3">
            <a:avLst>
              <a:gd name="adj1" fmla="val 99528"/>
            </a:avLst>
          </a:prstGeom>
          <a:ln w="76200" cmpd="sng">
            <a:prstDash val="solid"/>
            <a:tailEnd type="triangle"/>
          </a:ln>
        </p:spPr>
        <p:style>
          <a:lnRef idx="1">
            <a:schemeClr val="dk1"/>
          </a:lnRef>
          <a:fillRef idx="0">
            <a:schemeClr val="dk1"/>
          </a:fillRef>
          <a:effectRef idx="0">
            <a:schemeClr val="dk1"/>
          </a:effectRef>
          <a:fontRef idx="minor">
            <a:schemeClr val="tx1"/>
          </a:fontRef>
        </p:style>
      </p:cxnSp>
      <p:cxnSp>
        <p:nvCxnSpPr>
          <p:cNvPr id="33" name="カギ線コネクタ 32"/>
          <p:cNvCxnSpPr/>
          <p:nvPr/>
        </p:nvCxnSpPr>
        <p:spPr>
          <a:xfrm rot="10800000" flipV="1">
            <a:off x="2267462" y="4404827"/>
            <a:ext cx="2658255" cy="2203724"/>
          </a:xfrm>
          <a:prstGeom prst="bentConnector3">
            <a:avLst>
              <a:gd name="adj1" fmla="val 100240"/>
            </a:avLst>
          </a:prstGeom>
          <a:ln w="76200" cmpd="sng">
            <a:prstDash val="solid"/>
            <a:tailEnd type="triangle"/>
          </a:ln>
        </p:spPr>
        <p:style>
          <a:lnRef idx="1">
            <a:schemeClr val="dk1"/>
          </a:lnRef>
          <a:fillRef idx="0">
            <a:schemeClr val="dk1"/>
          </a:fillRef>
          <a:effectRef idx="0">
            <a:schemeClr val="dk1"/>
          </a:effectRef>
          <a:fontRef idx="minor">
            <a:schemeClr val="tx1"/>
          </a:fontRef>
        </p:style>
      </p:cxnSp>
      <p:sp>
        <p:nvSpPr>
          <p:cNvPr id="35" name="角丸四角形 34"/>
          <p:cNvSpPr/>
          <p:nvPr/>
        </p:nvSpPr>
        <p:spPr>
          <a:xfrm>
            <a:off x="3964987" y="3496983"/>
            <a:ext cx="1298755" cy="34314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BIZ UDPゴシック" panose="020B0400000000000000" pitchFamily="50" charset="-128"/>
                <a:ea typeface="BIZ UDPゴシック" panose="020B0400000000000000" pitchFamily="50" charset="-128"/>
              </a:rPr>
              <a:t>発生届対象者</a:t>
            </a:r>
            <a:endParaRPr kumimoji="1" lang="ja-JP" altLang="en-US" sz="1200" b="1" dirty="0">
              <a:latin typeface="BIZ UDPゴシック" panose="020B0400000000000000" pitchFamily="50" charset="-128"/>
              <a:ea typeface="BIZ UDPゴシック" panose="020B0400000000000000" pitchFamily="50" charset="-128"/>
            </a:endParaRPr>
          </a:p>
        </p:txBody>
      </p:sp>
      <p:cxnSp>
        <p:nvCxnSpPr>
          <p:cNvPr id="39" name="直線矢印コネクタ 38"/>
          <p:cNvCxnSpPr/>
          <p:nvPr/>
        </p:nvCxnSpPr>
        <p:spPr>
          <a:xfrm>
            <a:off x="9184816" y="3085784"/>
            <a:ext cx="26039" cy="3539514"/>
          </a:xfrm>
          <a:prstGeom prst="straightConnector1">
            <a:avLst/>
          </a:prstGeom>
          <a:ln w="50800" cmpd="sng">
            <a:prstDash val="sysDot"/>
            <a:tailEnd type="triangle"/>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7683448" y="3697104"/>
            <a:ext cx="3597618" cy="38728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BIZ UDPゴシック" panose="020B0400000000000000" pitchFamily="50" charset="-128"/>
                <a:ea typeface="BIZ UDPゴシック" panose="020B0400000000000000" pitchFamily="50" charset="-128"/>
              </a:rPr>
              <a:t>陽性者情報登録センターへの登録</a:t>
            </a:r>
            <a:endParaRPr kumimoji="1" lang="ja-JP" altLang="en-US" sz="1600" b="1" dirty="0">
              <a:latin typeface="BIZ UDPゴシック" panose="020B0400000000000000" pitchFamily="50" charset="-128"/>
              <a:ea typeface="BIZ UDPゴシック" panose="020B0400000000000000" pitchFamily="50" charset="-128"/>
            </a:endParaRPr>
          </a:p>
        </p:txBody>
      </p:sp>
      <p:cxnSp>
        <p:nvCxnSpPr>
          <p:cNvPr id="40" name="カギ線コネクタ 39"/>
          <p:cNvCxnSpPr/>
          <p:nvPr/>
        </p:nvCxnSpPr>
        <p:spPr>
          <a:xfrm rot="5400000">
            <a:off x="7323922" y="4743930"/>
            <a:ext cx="1898862" cy="1822927"/>
          </a:xfrm>
          <a:prstGeom prst="bentConnector3">
            <a:avLst>
              <a:gd name="adj1" fmla="val -5435"/>
            </a:avLst>
          </a:prstGeom>
          <a:ln w="50800" cmpd="sng">
            <a:prstDash val="sysDot"/>
            <a:tailEnd type="triangle"/>
          </a:ln>
        </p:spPr>
        <p:style>
          <a:lnRef idx="1">
            <a:schemeClr val="dk1"/>
          </a:lnRef>
          <a:fillRef idx="0">
            <a:schemeClr val="dk1"/>
          </a:fillRef>
          <a:effectRef idx="0">
            <a:schemeClr val="dk1"/>
          </a:effectRef>
          <a:fontRef idx="minor">
            <a:schemeClr val="tx1"/>
          </a:fontRef>
        </p:style>
      </p:cxnSp>
      <p:sp>
        <p:nvSpPr>
          <p:cNvPr id="46" name="角丸四角形 45"/>
          <p:cNvSpPr/>
          <p:nvPr/>
        </p:nvSpPr>
        <p:spPr>
          <a:xfrm>
            <a:off x="9605641" y="3091195"/>
            <a:ext cx="2367227" cy="641224"/>
          </a:xfrm>
          <a:prstGeom prst="roundRect">
            <a:avLst/>
          </a:prstGeom>
          <a:noFill/>
          <a:ln>
            <a:no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b="1" dirty="0" smtClean="0">
                <a:latin typeface="BIZ UDPゴシック" panose="020B0400000000000000" pitchFamily="50" charset="-128"/>
                <a:ea typeface="BIZ UDPゴシック" panose="020B0400000000000000" pitchFamily="50" charset="-128"/>
              </a:rPr>
              <a:t>※</a:t>
            </a:r>
            <a:r>
              <a:rPr kumimoji="1" lang="ja-JP" altLang="en-US" sz="1100" b="1" dirty="0" smtClean="0">
                <a:latin typeface="BIZ UDPゴシック" panose="020B0400000000000000" pitchFamily="50" charset="-128"/>
                <a:ea typeface="BIZ UDPゴシック" panose="020B0400000000000000" pitchFamily="50" charset="-128"/>
              </a:rPr>
              <a:t>体外診断用医薬品として認められた抗原検査キットによる検査</a:t>
            </a:r>
            <a:endParaRPr kumimoji="1" lang="en-US" altLang="ja-JP" sz="1100" b="1" dirty="0" smtClean="0">
              <a:latin typeface="BIZ UDPゴシック" panose="020B0400000000000000" pitchFamily="50" charset="-128"/>
              <a:ea typeface="BIZ UDPゴシック" panose="020B0400000000000000" pitchFamily="50" charset="-128"/>
            </a:endParaRPr>
          </a:p>
        </p:txBody>
      </p:sp>
      <p:cxnSp>
        <p:nvCxnSpPr>
          <p:cNvPr id="68" name="直線矢印コネクタ 67"/>
          <p:cNvCxnSpPr/>
          <p:nvPr/>
        </p:nvCxnSpPr>
        <p:spPr>
          <a:xfrm>
            <a:off x="6597734" y="3049769"/>
            <a:ext cx="0" cy="3578282"/>
          </a:xfrm>
          <a:prstGeom prst="straightConnector1">
            <a:avLst/>
          </a:prstGeom>
          <a:ln w="76200" cmpd="dbl">
            <a:tailEnd type="triangle"/>
          </a:ln>
        </p:spPr>
        <p:style>
          <a:lnRef idx="1">
            <a:schemeClr val="dk1"/>
          </a:lnRef>
          <a:fillRef idx="0">
            <a:schemeClr val="dk1"/>
          </a:fillRef>
          <a:effectRef idx="0">
            <a:schemeClr val="dk1"/>
          </a:effectRef>
          <a:fontRef idx="minor">
            <a:schemeClr val="tx1"/>
          </a:fontRef>
        </p:style>
      </p:cxnSp>
      <p:sp>
        <p:nvSpPr>
          <p:cNvPr id="67" name="角丸四角形 66"/>
          <p:cNvSpPr/>
          <p:nvPr/>
        </p:nvSpPr>
        <p:spPr>
          <a:xfrm>
            <a:off x="5951796" y="3504636"/>
            <a:ext cx="1212764" cy="34740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BIZ UDPゴシック" panose="020B0400000000000000" pitchFamily="50" charset="-128"/>
                <a:ea typeface="BIZ UDPゴシック" panose="020B0400000000000000" pitchFamily="50" charset="-128"/>
              </a:rPr>
              <a:t>発生届対象外</a:t>
            </a:r>
            <a:endParaRPr kumimoji="1" lang="ja-JP" altLang="en-US" sz="1200" b="1" dirty="0">
              <a:latin typeface="BIZ UDPゴシック" panose="020B0400000000000000" pitchFamily="50" charset="-128"/>
              <a:ea typeface="BIZ UDPゴシック" panose="020B0400000000000000" pitchFamily="50" charset="-128"/>
            </a:endParaRPr>
          </a:p>
        </p:txBody>
      </p:sp>
      <p:sp>
        <p:nvSpPr>
          <p:cNvPr id="38" name="角丸四角形 37"/>
          <p:cNvSpPr/>
          <p:nvPr/>
        </p:nvSpPr>
        <p:spPr>
          <a:xfrm>
            <a:off x="6226226" y="5224056"/>
            <a:ext cx="2431105" cy="49487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ご自身</a:t>
            </a:r>
            <a:r>
              <a:rPr kumimoji="1" lang="ja-JP" altLang="en-US" sz="1200" b="1" dirty="0" smtClean="0">
                <a:latin typeface="BIZ UDPゴシック" panose="020B0400000000000000" pitchFamily="50" charset="-128"/>
                <a:ea typeface="BIZ UDPゴシック" panose="020B0400000000000000" pitchFamily="50" charset="-128"/>
              </a:rPr>
              <a:t>で県ホームページの電子申請システムにて申し込み</a:t>
            </a:r>
            <a:endParaRPr kumimoji="1" lang="ja-JP" altLang="en-US" sz="1200" b="1" dirty="0">
              <a:latin typeface="BIZ UDPゴシック" panose="020B0400000000000000" pitchFamily="50" charset="-128"/>
              <a:ea typeface="BIZ UDPゴシック" panose="020B0400000000000000" pitchFamily="50" charset="-128"/>
            </a:endParaRPr>
          </a:p>
        </p:txBody>
      </p:sp>
      <p:cxnSp>
        <p:nvCxnSpPr>
          <p:cNvPr id="69" name="カギ線コネクタ 68"/>
          <p:cNvCxnSpPr/>
          <p:nvPr/>
        </p:nvCxnSpPr>
        <p:spPr>
          <a:xfrm>
            <a:off x="6637630" y="4266866"/>
            <a:ext cx="3262088" cy="2384753"/>
          </a:xfrm>
          <a:prstGeom prst="bentConnector3">
            <a:avLst>
              <a:gd name="adj1" fmla="val 99792"/>
            </a:avLst>
          </a:prstGeom>
          <a:ln w="76200" cmpd="dbl">
            <a:prstDash val="solid"/>
            <a:tailEnd type="triangle"/>
          </a:ln>
        </p:spPr>
        <p:style>
          <a:lnRef idx="1">
            <a:schemeClr val="dk1"/>
          </a:lnRef>
          <a:fillRef idx="0">
            <a:schemeClr val="dk1"/>
          </a:fillRef>
          <a:effectRef idx="0">
            <a:schemeClr val="dk1"/>
          </a:effectRef>
          <a:fontRef idx="minor">
            <a:schemeClr val="tx1"/>
          </a:fontRef>
        </p:style>
      </p:cxnSp>
      <p:sp>
        <p:nvSpPr>
          <p:cNvPr id="45" name="角丸四角形 44"/>
          <p:cNvSpPr/>
          <p:nvPr/>
        </p:nvSpPr>
        <p:spPr>
          <a:xfrm>
            <a:off x="4064784" y="4703155"/>
            <a:ext cx="4192992" cy="341987"/>
          </a:xfrm>
          <a:prstGeom prst="roundRect">
            <a:avLst/>
          </a:prstGeom>
          <a:ln w="1270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宿泊施設での療養</a:t>
            </a:r>
            <a:r>
              <a:rPr kumimoji="1" lang="ja-JP" altLang="en-US" sz="1200" b="1" dirty="0" smtClean="0">
                <a:latin typeface="BIZ UDPゴシック" panose="020B0400000000000000" pitchFamily="50" charset="-128"/>
                <a:ea typeface="BIZ UDPゴシック" panose="020B0400000000000000" pitchFamily="50" charset="-128"/>
              </a:rPr>
              <a:t>希望者</a:t>
            </a:r>
            <a:endParaRPr kumimoji="1" lang="ja-JP" altLang="en-US" sz="1200" b="1" dirty="0">
              <a:latin typeface="BIZ UDPゴシック" panose="020B0400000000000000" pitchFamily="50" charset="-128"/>
              <a:ea typeface="BIZ UDPゴシック" panose="020B0400000000000000" pitchFamily="50" charset="-128"/>
            </a:endParaRPr>
          </a:p>
        </p:txBody>
      </p:sp>
      <p:sp>
        <p:nvSpPr>
          <p:cNvPr id="37" name="角丸四角形 36"/>
          <p:cNvSpPr/>
          <p:nvPr/>
        </p:nvSpPr>
        <p:spPr>
          <a:xfrm>
            <a:off x="8889493" y="2799644"/>
            <a:ext cx="3004824" cy="38393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自主</a:t>
            </a:r>
            <a:r>
              <a:rPr kumimoji="1" lang="ja-JP" altLang="en-US" sz="1600" b="1" dirty="0" smtClean="0">
                <a:latin typeface="BIZ UDPゴシック" panose="020B0400000000000000" pitchFamily="50" charset="-128"/>
                <a:ea typeface="BIZ UDPゴシック" panose="020B0400000000000000" pitchFamily="50" charset="-128"/>
              </a:rPr>
              <a:t>検査等</a:t>
            </a:r>
            <a:r>
              <a:rPr kumimoji="1" lang="en-US" altLang="ja-JP" sz="1600" b="1" dirty="0" smtClean="0">
                <a:latin typeface="BIZ UDPゴシック" panose="020B0400000000000000" pitchFamily="50" charset="-128"/>
                <a:ea typeface="BIZ UDPゴシック" panose="020B0400000000000000" pitchFamily="50" charset="-128"/>
              </a:rPr>
              <a:t>※</a:t>
            </a:r>
            <a:r>
              <a:rPr kumimoji="1" lang="ja-JP" altLang="en-US" sz="1600" b="1" dirty="0" smtClean="0">
                <a:latin typeface="BIZ UDPゴシック" panose="020B0400000000000000" pitchFamily="50" charset="-128"/>
                <a:ea typeface="BIZ UDPゴシック" panose="020B0400000000000000" pitchFamily="50" charset="-128"/>
              </a:rPr>
              <a:t>で陽性が判明</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角丸四角形 51"/>
          <p:cNvSpPr/>
          <p:nvPr/>
        </p:nvSpPr>
        <p:spPr>
          <a:xfrm>
            <a:off x="2887221" y="2784844"/>
            <a:ext cx="3816636" cy="3818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BIZ UDPゴシック" panose="020B0400000000000000" pitchFamily="50" charset="-128"/>
                <a:ea typeface="BIZ UDPゴシック" panose="020B0400000000000000" pitchFamily="50" charset="-128"/>
              </a:rPr>
              <a:t>医療機関において陽性判明・診断</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71" name="角丸四角形 70"/>
          <p:cNvSpPr/>
          <p:nvPr/>
        </p:nvSpPr>
        <p:spPr>
          <a:xfrm>
            <a:off x="1557512" y="4712021"/>
            <a:ext cx="1877274" cy="341987"/>
          </a:xfrm>
          <a:prstGeom prst="roundRect">
            <a:avLst/>
          </a:prstGeom>
          <a:ln w="1270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BIZ UDPゴシック" panose="020B0400000000000000" pitchFamily="50" charset="-128"/>
                <a:ea typeface="BIZ UDPゴシック" panose="020B0400000000000000" pitchFamily="50" charset="-128"/>
              </a:rPr>
              <a:t>入院</a:t>
            </a:r>
            <a:r>
              <a:rPr kumimoji="1" lang="ja-JP" altLang="en-US" sz="1200" b="1" dirty="0" smtClean="0">
                <a:latin typeface="BIZ UDPゴシック" panose="020B0400000000000000" pitchFamily="50" charset="-128"/>
                <a:ea typeface="BIZ UDPゴシック" panose="020B0400000000000000" pitchFamily="50" charset="-128"/>
              </a:rPr>
              <a:t>の必要性あり</a:t>
            </a:r>
            <a:endParaRPr kumimoji="1" lang="ja-JP" altLang="en-US" sz="1200" b="1" dirty="0">
              <a:latin typeface="BIZ UDPゴシック" panose="020B0400000000000000" pitchFamily="50" charset="-128"/>
              <a:ea typeface="BIZ UDPゴシック" panose="020B0400000000000000" pitchFamily="50" charset="-128"/>
            </a:endParaRPr>
          </a:p>
        </p:txBody>
      </p:sp>
      <p:cxnSp>
        <p:nvCxnSpPr>
          <p:cNvPr id="47" name="直線矢印コネクタ 46"/>
          <p:cNvCxnSpPr>
            <a:endCxn id="52" idx="3"/>
          </p:cNvCxnSpPr>
          <p:nvPr/>
        </p:nvCxnSpPr>
        <p:spPr>
          <a:xfrm flipH="1" flipV="1">
            <a:off x="6703857" y="2975749"/>
            <a:ext cx="2144500" cy="60186"/>
          </a:xfrm>
          <a:prstGeom prst="straightConnector1">
            <a:avLst/>
          </a:prstGeom>
          <a:ln w="50800" cmpd="sng">
            <a:prstDash val="sysDot"/>
            <a:tailEnd type="triangle"/>
          </a:ln>
        </p:spPr>
        <p:style>
          <a:lnRef idx="1">
            <a:schemeClr val="dk1"/>
          </a:lnRef>
          <a:fillRef idx="0">
            <a:schemeClr val="dk1"/>
          </a:fillRef>
          <a:effectRef idx="0">
            <a:schemeClr val="dk1"/>
          </a:effectRef>
          <a:fontRef idx="minor">
            <a:schemeClr val="tx1"/>
          </a:fontRef>
        </p:style>
      </p:cxnSp>
      <p:sp>
        <p:nvSpPr>
          <p:cNvPr id="41" name="角丸四角形 40"/>
          <p:cNvSpPr/>
          <p:nvPr/>
        </p:nvSpPr>
        <p:spPr>
          <a:xfrm>
            <a:off x="7067913" y="2791445"/>
            <a:ext cx="1586715" cy="3818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smtClean="0">
                <a:latin typeface="BIZ UDPゴシック" panose="020B0400000000000000" pitchFamily="50" charset="-128"/>
                <a:ea typeface="BIZ UDPゴシック" panose="020B0400000000000000" pitchFamily="50" charset="-128"/>
              </a:rPr>
              <a:t>医療機関</a:t>
            </a:r>
            <a:r>
              <a:rPr kumimoji="1" lang="ja-JP" altLang="en-US" sz="1600" b="1" dirty="0">
                <a:latin typeface="BIZ UDPゴシック" panose="020B0400000000000000" pitchFamily="50" charset="-128"/>
                <a:ea typeface="BIZ UDPゴシック" panose="020B0400000000000000" pitchFamily="50" charset="-128"/>
              </a:rPr>
              <a:t>受診</a:t>
            </a:r>
          </a:p>
        </p:txBody>
      </p:sp>
      <p:sp>
        <p:nvSpPr>
          <p:cNvPr id="51" name="角丸四角形 50"/>
          <p:cNvSpPr/>
          <p:nvPr/>
        </p:nvSpPr>
        <p:spPr>
          <a:xfrm>
            <a:off x="8498552" y="3283207"/>
            <a:ext cx="1148706" cy="30760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latin typeface="BIZ UDPゴシック" panose="020B0400000000000000" pitchFamily="50" charset="-128"/>
                <a:ea typeface="BIZ UDPゴシック" panose="020B0400000000000000" pitchFamily="50" charset="-128"/>
              </a:rPr>
              <a:t>発生届対象外</a:t>
            </a:r>
            <a:endParaRPr kumimoji="1" lang="ja-JP" altLang="en-US" sz="1200" b="1" dirty="0">
              <a:latin typeface="BIZ UDPゴシック" panose="020B0400000000000000" pitchFamily="50" charset="-128"/>
              <a:ea typeface="BIZ UDPゴシック" panose="020B0400000000000000" pitchFamily="50" charset="-128"/>
            </a:endParaRPr>
          </a:p>
        </p:txBody>
      </p:sp>
      <p:sp>
        <p:nvSpPr>
          <p:cNvPr id="42" name="右矢印 41"/>
          <p:cNvSpPr/>
          <p:nvPr/>
        </p:nvSpPr>
        <p:spPr>
          <a:xfrm>
            <a:off x="2219836" y="11074172"/>
            <a:ext cx="4933501" cy="458857"/>
          </a:xfrm>
          <a:prstGeom prst="rightArrow">
            <a:avLst>
              <a:gd name="adj1" fmla="val 57926"/>
              <a:gd name="adj2" fmla="val 50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48" name="テキスト ボックス 47"/>
          <p:cNvSpPr txBox="1"/>
          <p:nvPr/>
        </p:nvSpPr>
        <p:spPr>
          <a:xfrm>
            <a:off x="2810466" y="11130243"/>
            <a:ext cx="4738880"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療養期間</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smtClean="0">
                <a:latin typeface="BIZ UDPゴシック" panose="020B0400000000000000" pitchFamily="50" charset="-128"/>
                <a:ea typeface="BIZ UDPゴシック" panose="020B0400000000000000" pitchFamily="50" charset="-128"/>
              </a:rPr>
              <a:t>7</a:t>
            </a:r>
            <a:r>
              <a:rPr kumimoji="1" lang="ja-JP" altLang="en-US" sz="1400" dirty="0" smtClean="0">
                <a:latin typeface="BIZ UDPゴシック" panose="020B0400000000000000" pitchFamily="50" charset="-128"/>
                <a:ea typeface="BIZ UDPゴシック" panose="020B0400000000000000" pitchFamily="50" charset="-128"/>
              </a:rPr>
              <a:t>日間経過</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１　</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49" name="角丸四角形 48"/>
          <p:cNvSpPr/>
          <p:nvPr/>
        </p:nvSpPr>
        <p:spPr>
          <a:xfrm>
            <a:off x="828699" y="12730536"/>
            <a:ext cx="7498031" cy="476666"/>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2000" b="1" dirty="0" smtClean="0">
                <a:solidFill>
                  <a:schemeClr val="tx1"/>
                </a:solidFill>
                <a:latin typeface="BIZ UDPゴシック" panose="020B0400000000000000" pitchFamily="50" charset="-128"/>
                <a:ea typeface="BIZ UDPゴシック" panose="020B0400000000000000" pitchFamily="50" charset="-128"/>
              </a:rPr>
              <a:t>体調</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が悪化した時は速やかに受診した医療機関にご相談</a:t>
            </a:r>
            <a:r>
              <a:rPr kumimoji="1" lang="ja-JP" altLang="en-US" sz="2000" b="1" dirty="0" smtClean="0">
                <a:solidFill>
                  <a:schemeClr val="tx1"/>
                </a:solidFill>
                <a:latin typeface="BIZ UDPゴシック" panose="020B0400000000000000" pitchFamily="50" charset="-128"/>
                <a:ea typeface="BIZ UDPゴシック" panose="020B0400000000000000" pitchFamily="50" charset="-128"/>
              </a:rPr>
              <a:t>ください</a:t>
            </a:r>
            <a:endParaRPr kumimoji="1" lang="ja-JP" altLang="en-US" sz="2000" b="1" dirty="0">
              <a:solidFill>
                <a:schemeClr val="tx1"/>
              </a:solidFill>
              <a:latin typeface="BIZ UDPゴシック" panose="020B0400000000000000" pitchFamily="50" charset="-128"/>
              <a:ea typeface="BIZ UDPゴシック" panose="020B0400000000000000" pitchFamily="50" charset="-128"/>
            </a:endParaRPr>
          </a:p>
        </p:txBody>
      </p:sp>
      <p:sp>
        <p:nvSpPr>
          <p:cNvPr id="53" name="角丸四角形 52"/>
          <p:cNvSpPr/>
          <p:nvPr/>
        </p:nvSpPr>
        <p:spPr>
          <a:xfrm>
            <a:off x="710206" y="12188346"/>
            <a:ext cx="7886366" cy="570451"/>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en-US" altLang="ja-JP" sz="1500" dirty="0" smtClean="0">
                <a:latin typeface="BIZ UDPゴシック" panose="020B0400000000000000" pitchFamily="50" charset="-128"/>
                <a:ea typeface="BIZ UDPゴシック" panose="020B0400000000000000" pitchFamily="50" charset="-128"/>
              </a:rPr>
              <a:t>※</a:t>
            </a:r>
            <a:r>
              <a:rPr kumimoji="1" lang="ja-JP" altLang="en-US" sz="1500" dirty="0" smtClean="0">
                <a:latin typeface="BIZ UDPゴシック" panose="020B0400000000000000" pitchFamily="50" charset="-128"/>
                <a:ea typeface="BIZ UDPゴシック" panose="020B0400000000000000" pitchFamily="50" charset="-128"/>
              </a:rPr>
              <a:t>１　</a:t>
            </a:r>
            <a:r>
              <a:rPr lang="ja-JP" altLang="en-US" sz="1500" dirty="0" smtClean="0">
                <a:latin typeface="BIZ UDPゴシック" panose="020B0400000000000000" pitchFamily="50" charset="-128"/>
                <a:ea typeface="BIZ UDPゴシック" panose="020B0400000000000000" pitchFamily="50" charset="-128"/>
              </a:rPr>
              <a:t>療養</a:t>
            </a:r>
            <a:r>
              <a:rPr lang="ja-JP" altLang="en-US" sz="1500" dirty="0">
                <a:latin typeface="BIZ UDPゴシック" panose="020B0400000000000000" pitchFamily="50" charset="-128"/>
                <a:ea typeface="BIZ UDPゴシック" panose="020B0400000000000000" pitchFamily="50" charset="-128"/>
              </a:rPr>
              <a:t>期間の</a:t>
            </a:r>
            <a:r>
              <a:rPr lang="ja-JP" altLang="en-US" sz="1500" dirty="0" smtClean="0">
                <a:latin typeface="BIZ UDPゴシック" panose="020B0400000000000000" pitchFamily="50" charset="-128"/>
                <a:ea typeface="BIZ UDPゴシック" panose="020B0400000000000000" pitchFamily="50" charset="-128"/>
              </a:rPr>
              <a:t>最終日に</a:t>
            </a:r>
            <a:r>
              <a:rPr lang="ja-JP" altLang="en-US" sz="1500" dirty="0">
                <a:latin typeface="BIZ UDPゴシック" panose="020B0400000000000000" pitchFamily="50" charset="-128"/>
                <a:ea typeface="BIZ UDPゴシック" panose="020B0400000000000000" pitchFamily="50" charset="-128"/>
              </a:rPr>
              <a:t>おいて、解熱剤の服用や発熱等の症状がある場合は、</a:t>
            </a:r>
            <a:r>
              <a:rPr lang="ja-JP" altLang="en-US" sz="1500" dirty="0" smtClean="0">
                <a:latin typeface="BIZ UDPゴシック" panose="020B0400000000000000" pitchFamily="50" charset="-128"/>
                <a:ea typeface="BIZ UDPゴシック" panose="020B0400000000000000" pitchFamily="50" charset="-128"/>
              </a:rPr>
              <a:t>療養期</a:t>
            </a:r>
            <a:endParaRPr lang="en-US" altLang="ja-JP" sz="1500" dirty="0" smtClean="0">
              <a:latin typeface="BIZ UDPゴシック" panose="020B0400000000000000" pitchFamily="50" charset="-128"/>
              <a:ea typeface="BIZ UDPゴシック" panose="020B0400000000000000" pitchFamily="50" charset="-128"/>
            </a:endParaRPr>
          </a:p>
          <a:p>
            <a:r>
              <a:rPr lang="en-US" altLang="ja-JP" sz="1500" dirty="0">
                <a:latin typeface="BIZ UDPゴシック" panose="020B0400000000000000" pitchFamily="50" charset="-128"/>
                <a:ea typeface="BIZ UDPゴシック" panose="020B0400000000000000" pitchFamily="50" charset="-128"/>
              </a:rPr>
              <a:t> </a:t>
            </a:r>
            <a:r>
              <a:rPr lang="en-US" altLang="ja-JP" sz="1500" dirty="0" smtClean="0">
                <a:latin typeface="BIZ UDPゴシック" panose="020B0400000000000000" pitchFamily="50" charset="-128"/>
                <a:ea typeface="BIZ UDPゴシック" panose="020B0400000000000000" pitchFamily="50" charset="-128"/>
              </a:rPr>
              <a:t>      </a:t>
            </a:r>
            <a:r>
              <a:rPr lang="ja-JP" altLang="en-US" sz="1500" dirty="0" smtClean="0">
                <a:latin typeface="BIZ UDPゴシック" panose="020B0400000000000000" pitchFamily="50" charset="-128"/>
                <a:ea typeface="BIZ UDPゴシック" panose="020B0400000000000000" pitchFamily="50" charset="-128"/>
              </a:rPr>
              <a:t>間が延長と</a:t>
            </a:r>
            <a:r>
              <a:rPr lang="ja-JP" altLang="en-US" sz="1500" dirty="0">
                <a:latin typeface="BIZ UDPゴシック" panose="020B0400000000000000" pitchFamily="50" charset="-128"/>
                <a:ea typeface="BIZ UDPゴシック" panose="020B0400000000000000" pitchFamily="50" charset="-128"/>
              </a:rPr>
              <a:t>なる場合</a:t>
            </a:r>
            <a:r>
              <a:rPr lang="ja-JP" altLang="en-US" sz="1500" dirty="0" smtClean="0">
                <a:latin typeface="BIZ UDPゴシック" panose="020B0400000000000000" pitchFamily="50" charset="-128"/>
                <a:ea typeface="BIZ UDPゴシック" panose="020B0400000000000000" pitchFamily="50" charset="-128"/>
              </a:rPr>
              <a:t>もございます。</a:t>
            </a:r>
            <a:r>
              <a:rPr kumimoji="1" lang="ja-JP" altLang="en-US" sz="1500" dirty="0" smtClean="0">
                <a:latin typeface="BIZ UDPゴシック" panose="020B0400000000000000" pitchFamily="50" charset="-128"/>
                <a:ea typeface="BIZ UDPゴシック" panose="020B0400000000000000" pitchFamily="50" charset="-128"/>
              </a:rPr>
              <a:t> 保健所または健康観察チームへご連絡ください</a:t>
            </a:r>
            <a:r>
              <a:rPr kumimoji="1" lang="ja-JP" altLang="en-US" sz="1500" dirty="0">
                <a:latin typeface="BIZ UDPゴシック" panose="020B0400000000000000" pitchFamily="50" charset="-128"/>
                <a:ea typeface="BIZ UDPゴシック" panose="020B0400000000000000" pitchFamily="50" charset="-128"/>
              </a:rPr>
              <a:t>。</a:t>
            </a:r>
            <a:endParaRPr kumimoji="1" lang="en-US" altLang="ja-JP" sz="1500" dirty="0" smtClean="0">
              <a:latin typeface="BIZ UDPゴシック" panose="020B0400000000000000" pitchFamily="50" charset="-128"/>
              <a:ea typeface="BIZ UDPゴシック" panose="020B0400000000000000" pitchFamily="50" charset="-128"/>
            </a:endParaRPr>
          </a:p>
        </p:txBody>
      </p:sp>
      <p:sp>
        <p:nvSpPr>
          <p:cNvPr id="55" name="角丸四角形 54"/>
          <p:cNvSpPr/>
          <p:nvPr/>
        </p:nvSpPr>
        <p:spPr>
          <a:xfrm>
            <a:off x="7776107" y="9307935"/>
            <a:ext cx="4546787" cy="3992952"/>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600" dirty="0" smtClean="0">
                <a:latin typeface="BIZ UDPゴシック" panose="020B0400000000000000" pitchFamily="50" charset="-128"/>
                <a:ea typeface="BIZ UDPゴシック" panose="020B0400000000000000" pitchFamily="50" charset="-128"/>
              </a:rPr>
              <a:t>注意事項</a:t>
            </a:r>
            <a:endParaRPr kumimoji="1" lang="en-US" altLang="ja-JP" sz="1600" dirty="0" smtClean="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600" dirty="0" smtClean="0">
                <a:latin typeface="BIZ UDPゴシック" panose="020B0400000000000000" pitchFamily="50" charset="-128"/>
                <a:ea typeface="BIZ UDPゴシック" panose="020B0400000000000000" pitchFamily="50" charset="-128"/>
              </a:rPr>
              <a:t>療養期間中は外出自粛してください</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600" dirty="0" smtClean="0">
                <a:latin typeface="BIZ UDPゴシック" panose="020B0400000000000000" pitchFamily="50" charset="-128"/>
                <a:ea typeface="BIZ UDPゴシック" panose="020B0400000000000000" pitchFamily="50" charset="-128"/>
              </a:rPr>
              <a:t>療養中であっても①有症状で症状軽快から</a:t>
            </a:r>
            <a:r>
              <a:rPr kumimoji="1" lang="en-US" altLang="ja-JP" sz="1600" dirty="0" smtClean="0">
                <a:latin typeface="BIZ UDPゴシック" panose="020B0400000000000000" pitchFamily="50" charset="-128"/>
                <a:ea typeface="BIZ UDPゴシック" panose="020B0400000000000000" pitchFamily="50" charset="-128"/>
              </a:rPr>
              <a:t>24</a:t>
            </a:r>
            <a:r>
              <a:rPr kumimoji="1" lang="ja-JP" altLang="en-US" sz="1600" dirty="0" smtClean="0">
                <a:latin typeface="BIZ UDPゴシック" panose="020B0400000000000000" pitchFamily="50" charset="-128"/>
                <a:ea typeface="BIZ UDPゴシック" panose="020B0400000000000000" pitchFamily="50" charset="-128"/>
              </a:rPr>
              <a:t>時間経過した方②無症状者は、必ずマスクを着用する等の感染対策を徹底し、公共交通機関を使用しないで食料品等の買い出しなどの必要最小限・短時間の外出を行うことは差し支えありません</a:t>
            </a:r>
            <a:endParaRPr kumimoji="1" lang="en-US" altLang="ja-JP" sz="1600" dirty="0" smtClean="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600" dirty="0" smtClean="0">
                <a:latin typeface="BIZ UDPゴシック" panose="020B0400000000000000" pitchFamily="50" charset="-128"/>
                <a:ea typeface="BIZ UDPゴシック" panose="020B0400000000000000" pitchFamily="50" charset="-128"/>
              </a:rPr>
              <a:t>有</a:t>
            </a:r>
            <a:r>
              <a:rPr kumimoji="1" lang="ja-JP" altLang="en-US" sz="1600" dirty="0">
                <a:latin typeface="BIZ UDPゴシック" panose="020B0400000000000000" pitchFamily="50" charset="-128"/>
                <a:ea typeface="BIZ UDPゴシック" panose="020B0400000000000000" pitchFamily="50" charset="-128"/>
              </a:rPr>
              <a:t>症状者</a:t>
            </a:r>
            <a:r>
              <a:rPr kumimoji="1" lang="ja-JP" altLang="en-US" sz="1600" dirty="0" smtClean="0">
                <a:latin typeface="BIZ UDPゴシック" panose="020B0400000000000000" pitchFamily="50" charset="-128"/>
                <a:ea typeface="BIZ UDPゴシック" panose="020B0400000000000000" pitchFamily="50" charset="-128"/>
              </a:rPr>
              <a:t>は発症日から</a:t>
            </a:r>
            <a:r>
              <a:rPr kumimoji="1" lang="en-US" altLang="ja-JP" sz="1600" dirty="0" smtClean="0">
                <a:latin typeface="BIZ UDPゴシック" panose="020B0400000000000000" pitchFamily="50" charset="-128"/>
                <a:ea typeface="BIZ UDPゴシック" panose="020B0400000000000000" pitchFamily="50" charset="-128"/>
              </a:rPr>
              <a:t>10</a:t>
            </a:r>
            <a:r>
              <a:rPr kumimoji="1" lang="ja-JP" altLang="en-US" sz="1600" dirty="0">
                <a:latin typeface="BIZ UDPゴシック" panose="020B0400000000000000" pitchFamily="50" charset="-128"/>
                <a:ea typeface="BIZ UDPゴシック" panose="020B0400000000000000" pitchFamily="50" charset="-128"/>
              </a:rPr>
              <a:t>日目まで、無症状</a:t>
            </a:r>
            <a:r>
              <a:rPr kumimoji="1" lang="ja-JP" altLang="en-US" sz="1600" dirty="0" smtClean="0">
                <a:latin typeface="BIZ UDPゴシック" panose="020B0400000000000000" pitchFamily="50" charset="-128"/>
                <a:ea typeface="BIZ UDPゴシック" panose="020B0400000000000000" pitchFamily="50" charset="-128"/>
              </a:rPr>
              <a:t>者は検体採取日から</a:t>
            </a:r>
            <a:r>
              <a:rPr kumimoji="1" lang="en-US" altLang="ja-JP" sz="1600" dirty="0" smtClean="0">
                <a:latin typeface="BIZ UDPゴシック" panose="020B0400000000000000" pitchFamily="50" charset="-128"/>
                <a:ea typeface="BIZ UDPゴシック" panose="020B0400000000000000" pitchFamily="50" charset="-128"/>
              </a:rPr>
              <a:t>7</a:t>
            </a:r>
            <a:r>
              <a:rPr kumimoji="1" lang="ja-JP" altLang="en-US" sz="1600" dirty="0">
                <a:latin typeface="BIZ UDPゴシック" panose="020B0400000000000000" pitchFamily="50" charset="-128"/>
                <a:ea typeface="BIZ UDPゴシック" panose="020B0400000000000000" pitchFamily="50" charset="-128"/>
              </a:rPr>
              <a:t>日目までは他の方に感染させる可能性があるため、ハイリスク者（高齢者、妊婦、基礎疾患のある方）との接触、</a:t>
            </a:r>
            <a:r>
              <a:rPr kumimoji="1" lang="ja-JP" altLang="en-US" sz="1600" dirty="0" smtClean="0">
                <a:latin typeface="BIZ UDPゴシック" panose="020B0400000000000000" pitchFamily="50" charset="-128"/>
                <a:ea typeface="BIZ UDPゴシック" panose="020B0400000000000000" pitchFamily="50" charset="-128"/>
              </a:rPr>
              <a:t>ハイリスク施設</a:t>
            </a:r>
            <a:r>
              <a:rPr kumimoji="1" lang="ja-JP" altLang="en-US" sz="1600" dirty="0">
                <a:latin typeface="BIZ UDPゴシック" panose="020B0400000000000000" pitchFamily="50" charset="-128"/>
                <a:ea typeface="BIZ UDPゴシック" panose="020B0400000000000000" pitchFamily="50" charset="-128"/>
              </a:rPr>
              <a:t>への不要不急の訪問、会食等を避けることやマスクを着用</a:t>
            </a:r>
            <a:r>
              <a:rPr kumimoji="1" lang="ja-JP" altLang="en-US" sz="1600" dirty="0" smtClean="0">
                <a:latin typeface="BIZ UDPゴシック" panose="020B0400000000000000" pitchFamily="50" charset="-128"/>
                <a:ea typeface="BIZ UDPゴシック" panose="020B0400000000000000" pitchFamily="50" charset="-128"/>
              </a:rPr>
              <a:t>する等</a:t>
            </a:r>
            <a:r>
              <a:rPr kumimoji="1" lang="ja-JP" altLang="en-US" sz="1600" dirty="0">
                <a:latin typeface="BIZ UDPゴシック" panose="020B0400000000000000" pitchFamily="50" charset="-128"/>
                <a:ea typeface="BIZ UDPゴシック" panose="020B0400000000000000" pitchFamily="50" charset="-128"/>
              </a:rPr>
              <a:t>の感染対策を徹底して</a:t>
            </a:r>
            <a:r>
              <a:rPr kumimoji="1" lang="ja-JP" altLang="en-US" sz="1600" dirty="0" smtClean="0">
                <a:latin typeface="BIZ UDPゴシック" panose="020B0400000000000000" pitchFamily="50" charset="-128"/>
                <a:ea typeface="BIZ UDPゴシック" panose="020B0400000000000000" pitchFamily="50" charset="-128"/>
              </a:rPr>
              <a:t>ください</a:t>
            </a:r>
            <a:endParaRPr kumimoji="1" lang="en-US" altLang="ja-JP" sz="16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endParaRPr kumimoji="1" lang="en-US" altLang="ja-JP" sz="1600" dirty="0" smtClean="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endParaRPr kumimoji="1" lang="en-US" altLang="ja-JP" sz="16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42838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角丸四角形 58"/>
          <p:cNvSpPr/>
          <p:nvPr/>
        </p:nvSpPr>
        <p:spPr>
          <a:xfrm>
            <a:off x="350041" y="126403"/>
            <a:ext cx="11565114" cy="560378"/>
          </a:xfrm>
          <a:prstGeom prst="roundRect">
            <a:avLst>
              <a:gd name="adj" fmla="val 11756"/>
            </a:avLst>
          </a:prstGeom>
          <a:solidFill>
            <a:schemeClr val="accent1">
              <a:lumMod val="20000"/>
              <a:lumOff val="80000"/>
            </a:schemeClr>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36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新型コロナウイルス感染症の検査が陽性になった方へ</a:t>
            </a:r>
          </a:p>
        </p:txBody>
      </p:sp>
      <p:sp>
        <p:nvSpPr>
          <p:cNvPr id="3" name="正方形/長方形 2"/>
          <p:cNvSpPr/>
          <p:nvPr/>
        </p:nvSpPr>
        <p:spPr>
          <a:xfrm>
            <a:off x="8143875" y="737138"/>
            <a:ext cx="3771280" cy="400110"/>
          </a:xfrm>
          <a:prstGeom prst="rect">
            <a:avLst/>
          </a:prstGeom>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ja-JP" sz="20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20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宿泊・</a:t>
            </a:r>
            <a:r>
              <a:rPr kumimoji="0" lang="ja-JP" altLang="ja-JP" sz="20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自宅</a:t>
            </a:r>
            <a:r>
              <a:rPr kumimoji="0" lang="ja-JP" altLang="ja-JP" sz="20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療養される方向け）</a:t>
            </a:r>
            <a:endParaRPr kumimoji="0" lang="ja-JP"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8" name="正方形/長方形 7"/>
          <p:cNvSpPr/>
          <p:nvPr/>
        </p:nvSpPr>
        <p:spPr>
          <a:xfrm>
            <a:off x="114419" y="686781"/>
            <a:ext cx="12036358" cy="1392176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１．体調悪化時の相談について</a:t>
            </a:r>
            <a:endParaRPr kumimoji="0" lang="en-US" altLang="ja-JP"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endParaRPr kumimoji="0" lang="en-US" altLang="ja-JP" sz="24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○医療相談アプリ「リーバー」による医師への相談</a:t>
            </a:r>
            <a:endPar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体調</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悪化時に医療相談アプリにてチャットによる医師への医療相談等</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のサービスを</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利用</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することができます</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２．発生届の対象の方</a:t>
            </a:r>
            <a:endParaRPr kumimoji="0" lang="en-US" altLang="ja-JP"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（１）宿泊施設での療養を希望する場合</a:t>
            </a:r>
            <a:endPar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・所在地の管轄保健所に電子申請システム（パソコンやスマートフォンをお持ちでない方のみ電話）</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でお申し込みください。</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（２）健康管理について（健康</a:t>
            </a:r>
            <a:r>
              <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観察機能（</a:t>
            </a:r>
            <a:r>
              <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MY HER-SYS</a:t>
            </a: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）への登録）</a:t>
            </a:r>
            <a:endPar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診断</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受けた医療機関で伝えた携帯番号に、「</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MY HER-SYS</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」登録のための</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ショートメール</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が</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届きます。　</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・届きましたら速やかに、</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URL</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にアクセス</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一緒に添付された</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HER-SYS</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ID</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を入力</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して</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いただき、 </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初回登録</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をお願い</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します。</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・登録ができましたら</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、健康</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状態の入力を開始してください</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回、午前</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時と午後３時まで</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入力</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をお願いします。）</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・初回登録が正常にできない場合は、以下までご連絡ください。</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【MY-HER-SYS</a:t>
            </a:r>
            <a:r>
              <a:rPr kumimoji="0" lang="ja-JP" altLang="en-US" sz="1800" b="1" i="0" u="none" strike="noStrike" kern="1200" cap="none" spc="0" normalizeH="0" baseline="0" noProof="0" dirty="0" err="1">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や自動架</a:t>
            </a:r>
            <a:r>
              <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電の使い方に関する問い合わせ窓口（一般の方向け）</a:t>
            </a:r>
            <a:r>
              <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電話番号</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03-5877-4805,03-6885-7284,</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０３</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６８１２</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７８１８</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受付時間：９時３０分～１８時１５分（土日祝日を除く）</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ショートメールが届くまで少しお待ちいただく場合がございます</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・県庁</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健康観察チームや保健所から日々の入力内容についての問い合わせや入力が確認できなかった場合等に</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は連絡する</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場合</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があります</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・体調がすぐれない、心配な症状がある</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場合は</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、県庁健康観察チーム</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の電話番号を「</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MY HER-SYS</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」登録のためのショート</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メール</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にて</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送付しますの</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で</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、ご確認のうえご連絡</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ください</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・なお、水戸</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市内で療養している方は、水戸市から案内されている連絡先へお問い合わせください</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３</a:t>
            </a:r>
            <a:r>
              <a:rPr kumimoji="0" lang="en-US" altLang="ja-JP"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en-US" altLang="ja-JP" sz="2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2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発生届の</a:t>
            </a:r>
            <a:r>
              <a:rPr kumimoji="0" lang="ja-JP" altLang="en-US"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対象外の方</a:t>
            </a:r>
            <a:endParaRPr kumimoji="0" lang="en-US" altLang="ja-JP"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（１）宿泊施設での療養を希望する場合</a:t>
            </a:r>
            <a:endPar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右の</a:t>
            </a: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QR</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コードから電子申請</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システムでお申し込み</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ください</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申請時に診断を受けた医療機関と診断日を入力いただきます。</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（２）健康管理に</a:t>
            </a: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ついて</a:t>
            </a:r>
            <a:endParaRPr kumimoji="0"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療養期間中は、各自、検温等の健康管理をお願いします。</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・体調がすぐれない、心配な症状</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がある</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場合は、以下にご相談ください。</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日中：①診断を受けた医療機関　　②県庁</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陽性者相談センター（</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029-301-4269</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③所在地を管轄する保健所</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夜間：</a:t>
            </a:r>
            <a:r>
              <a:rPr kumimoji="0" lang="zh-TW"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夜間</a:t>
            </a:r>
            <a:r>
              <a:rPr kumimoji="0" lang="zh-TW"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緊急電話　０２９－３０１－５３８０（１７：１５～８：３０</a:t>
            </a:r>
            <a:r>
              <a:rPr kumimoji="0" lang="zh-TW"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zh-TW"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（体調</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悪化時の緊急相談ですので体調悪化以外の相談には対応できません</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（３）療養証明書の発行について</a:t>
            </a:r>
            <a:endParaRPr kumimoji="0" lang="en-US" altLang="ja-JP"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・発生届の対象外の方は、療養証明書の発行ができません。診療明細書等の代替書類の活用について、証明書の提出</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を求めている事業者等にご相談ください。</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4. </a:t>
            </a:r>
            <a:r>
              <a:rPr kumimoji="0" lang="ja-JP" altLang="en-US" sz="2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療養解除後について</a:t>
            </a:r>
            <a:endParaRPr kumimoji="0" lang="en-US" altLang="ja-JP" sz="2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・療養が解除になっても、発症日から</a:t>
            </a:r>
            <a:r>
              <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日間（無症状病原体保有者は７日間）経過するまでは感染リスクが</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あるので、検温など自身による健康状態の確認をお願いします。</a:t>
            </a:r>
            <a:endParaRPr kumimoji="0"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・解除後も体調</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が</a:t>
            </a:r>
            <a:r>
              <a:rPr kumimoji="0"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すぐれない方は、かかりつけ医または診断を受けた医療機関に</a:t>
            </a:r>
            <a:r>
              <a:rPr kumimoji="0"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ご相談ください。</a:t>
            </a:r>
            <a:endParaRPr kumimoji="0" lang="en-US" altLang="ja-JP"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0" lang="en-US" altLang="ja-JP" sz="24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6856" y="3070805"/>
            <a:ext cx="1240258" cy="1240258"/>
          </a:xfrm>
          <a:prstGeom prst="rect">
            <a:avLst/>
          </a:prstGeom>
        </p:spPr>
      </p:pic>
      <p:sp>
        <p:nvSpPr>
          <p:cNvPr id="5" name="テキスト ボックス 4"/>
          <p:cNvSpPr txBox="1"/>
          <p:nvPr/>
        </p:nvSpPr>
        <p:spPr>
          <a:xfrm>
            <a:off x="9467850" y="4317437"/>
            <a:ext cx="2329461"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陽性の方へのご案内／県</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HP</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2" name="表 1"/>
          <p:cNvGraphicFramePr>
            <a:graphicFrameLocks noGrp="1"/>
          </p:cNvGraphicFramePr>
          <p:nvPr>
            <p:extLst/>
          </p:nvPr>
        </p:nvGraphicFramePr>
        <p:xfrm>
          <a:off x="586263" y="13087717"/>
          <a:ext cx="10848116" cy="3017520"/>
        </p:xfrm>
        <a:graphic>
          <a:graphicData uri="http://schemas.openxmlformats.org/drawingml/2006/table">
            <a:tbl>
              <a:tblPr firstRow="1" bandRow="1">
                <a:tableStyleId>{5C22544A-7EE6-4342-B048-85BDC9FD1C3A}</a:tableStyleId>
              </a:tblPr>
              <a:tblGrid>
                <a:gridCol w="1824309">
                  <a:extLst>
                    <a:ext uri="{9D8B030D-6E8A-4147-A177-3AD203B41FA5}">
                      <a16:colId xmlns:a16="http://schemas.microsoft.com/office/drawing/2014/main" val="669248960"/>
                    </a:ext>
                  </a:extLst>
                </a:gridCol>
                <a:gridCol w="2084923">
                  <a:extLst>
                    <a:ext uri="{9D8B030D-6E8A-4147-A177-3AD203B41FA5}">
                      <a16:colId xmlns:a16="http://schemas.microsoft.com/office/drawing/2014/main" val="1017511957"/>
                    </a:ext>
                  </a:extLst>
                </a:gridCol>
                <a:gridCol w="6938884">
                  <a:extLst>
                    <a:ext uri="{9D8B030D-6E8A-4147-A177-3AD203B41FA5}">
                      <a16:colId xmlns:a16="http://schemas.microsoft.com/office/drawing/2014/main" val="1686067781"/>
                    </a:ext>
                  </a:extLst>
                </a:gridCol>
              </a:tblGrid>
              <a:tr h="206066">
                <a:tc>
                  <a:txBody>
                    <a:bodyPr/>
                    <a:lstStyle/>
                    <a:p>
                      <a:pPr algn="ctr"/>
                      <a:r>
                        <a:rPr kumimoji="1" lang="ja-JP" altLang="en-US" sz="1200" dirty="0" smtClean="0">
                          <a:latin typeface="BIZ UDPゴシック" panose="020B0400000000000000" pitchFamily="50" charset="-128"/>
                          <a:ea typeface="BIZ UDPゴシック" panose="020B0400000000000000" pitchFamily="50" charset="-128"/>
                        </a:rPr>
                        <a:t>名称</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smtClean="0">
                          <a:latin typeface="BIZ UDPゴシック" panose="020B0400000000000000" pitchFamily="50" charset="-128"/>
                          <a:ea typeface="BIZ UDPゴシック" panose="020B0400000000000000" pitchFamily="50" charset="-128"/>
                        </a:rPr>
                        <a:t>電話番号</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200" dirty="0" smtClean="0">
                          <a:latin typeface="BIZ UDPゴシック" panose="020B0400000000000000" pitchFamily="50" charset="-128"/>
                          <a:ea typeface="BIZ UDPゴシック" panose="020B0400000000000000" pitchFamily="50" charset="-128"/>
                        </a:rPr>
                        <a:t>管轄</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14889661"/>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中央保健所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029-241-0100</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zh-TW" altLang="en-US" sz="1200" dirty="0" smtClean="0">
                          <a:latin typeface="BIZ UDPゴシック" panose="020B0400000000000000" pitchFamily="50" charset="-128"/>
                          <a:ea typeface="BIZ UDPゴシック" panose="020B0400000000000000" pitchFamily="50" charset="-128"/>
                        </a:rPr>
                        <a:t>笠間市、小美玉市、茨城町、大洗町、城里町</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617345647"/>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ひたちなか保健所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029-265-5515</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ja-JP" altLang="en-US" sz="1200" dirty="0" smtClean="0">
                          <a:latin typeface="BIZ UDPゴシック" panose="020B0400000000000000" pitchFamily="50" charset="-128"/>
                          <a:ea typeface="BIZ UDPゴシック" panose="020B0400000000000000" pitchFamily="50" charset="-128"/>
                        </a:rPr>
                        <a:t>常陸太田市、ひたちなか市、常陸大宮市、那珂市、東海村、大子町</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32412196"/>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日立保健所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0294-22-4188</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zh-TW" altLang="en-US" sz="1200" dirty="0" smtClean="0">
                          <a:latin typeface="BIZ UDPゴシック" panose="020B0400000000000000" pitchFamily="50" charset="-128"/>
                          <a:ea typeface="BIZ UDPゴシック" panose="020B0400000000000000" pitchFamily="50" charset="-128"/>
                        </a:rPr>
                        <a:t>日立市、高萩市、北茨城市</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901896270"/>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潮来保健所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0299-66-2114</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ja-JP" altLang="en-US" sz="1200" dirty="0" smtClean="0">
                          <a:latin typeface="BIZ UDPゴシック" panose="020B0400000000000000" pitchFamily="50" charset="-128"/>
                          <a:ea typeface="BIZ UDPゴシック" panose="020B0400000000000000" pitchFamily="50" charset="-128"/>
                        </a:rPr>
                        <a:t>鹿嶋市、潮来市、神栖市、行方市、鉾田市</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03134808"/>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竜ケ崎保健所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0297-62-2161</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ja-JP" altLang="en-US" sz="1200" dirty="0" smtClean="0">
                          <a:latin typeface="BIZ UDPゴシック" panose="020B0400000000000000" pitchFamily="50" charset="-128"/>
                          <a:ea typeface="BIZ UDPゴシック" panose="020B0400000000000000" pitchFamily="50" charset="-128"/>
                        </a:rPr>
                        <a:t>龍ケ崎市、取手市、牛久市、守谷市、稲敷市、美浦村、阿見町、河内町、利根町</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68597761"/>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土浦保健所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029-821-5342</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ja-JP" altLang="en-US" sz="1200" dirty="0" smtClean="0">
                          <a:latin typeface="BIZ UDPゴシック" panose="020B0400000000000000" pitchFamily="50" charset="-128"/>
                          <a:ea typeface="BIZ UDPゴシック" panose="020B0400000000000000" pitchFamily="50" charset="-128"/>
                        </a:rPr>
                        <a:t>土浦市、石岡市、かすみがうら市</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731575806"/>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つくば保健所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029-851-9287</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ja-JP" altLang="en-US" sz="1200" dirty="0" smtClean="0">
                          <a:latin typeface="BIZ UDPゴシック" panose="020B0400000000000000" pitchFamily="50" charset="-128"/>
                          <a:ea typeface="BIZ UDPゴシック" panose="020B0400000000000000" pitchFamily="50" charset="-128"/>
                        </a:rPr>
                        <a:t>常総市、つくば市、つくばみらい市</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1807884"/>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筑西保健所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0296-24-3911</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zh-TW" altLang="en-US" sz="1200" dirty="0" smtClean="0">
                          <a:latin typeface="BIZ UDPゴシック" panose="020B0400000000000000" pitchFamily="50" charset="-128"/>
                          <a:ea typeface="BIZ UDPゴシック" panose="020B0400000000000000" pitchFamily="50" charset="-128"/>
                        </a:rPr>
                        <a:t>結城市、下妻市、筑西市、桜川市、八千代町</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74110884"/>
                  </a:ext>
                </a:extLst>
              </a:tr>
              <a:tr h="269746">
                <a:tc>
                  <a:txBody>
                    <a:bodyPr/>
                    <a:lstStyle/>
                    <a:p>
                      <a:r>
                        <a:rPr lang="ja-JP" altLang="en-US" sz="1200" dirty="0" smtClean="0">
                          <a:latin typeface="BIZ UDPゴシック" panose="020B0400000000000000" pitchFamily="50" charset="-128"/>
                          <a:ea typeface="BIZ UDPゴシック" panose="020B0400000000000000" pitchFamily="50" charset="-128"/>
                        </a:rPr>
                        <a:t>古河保健所</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lang="en-US" altLang="ja-JP" sz="1200" dirty="0" smtClean="0">
                          <a:latin typeface="BIZ UDPゴシック" panose="020B0400000000000000" pitchFamily="50" charset="-128"/>
                          <a:ea typeface="BIZ UDPゴシック" panose="020B0400000000000000" pitchFamily="50" charset="-128"/>
                        </a:rPr>
                        <a:t>0280-32-3021</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tc>
                  <a:txBody>
                    <a:bodyPr/>
                    <a:lstStyle/>
                    <a:p>
                      <a:r>
                        <a:rPr lang="ja-JP" altLang="en-US" sz="1200" dirty="0" smtClean="0">
                          <a:latin typeface="BIZ UDPゴシック" panose="020B0400000000000000" pitchFamily="50" charset="-128"/>
                          <a:ea typeface="BIZ UDPゴシック" panose="020B0400000000000000" pitchFamily="50" charset="-128"/>
                        </a:rPr>
                        <a:t>古河市、坂東市、五霞町、境町</a:t>
                      </a:r>
                      <a:endPar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357115488"/>
                  </a:ext>
                </a:extLst>
              </a:tr>
              <a:tr h="269746">
                <a:tc>
                  <a:txBody>
                    <a:bodyPr/>
                    <a:lstStyle/>
                    <a:p>
                      <a:pPr marL="0" algn="l" defTabSz="1219170" rtl="0" eaLnBrk="1" latinLnBrk="0" hangingPunct="1"/>
                      <a:r>
                        <a:rPr kumimoji="1" lang="ja-JP" altLang="en-US" sz="1200" kern="1200" dirty="0" smtClean="0">
                          <a:solidFill>
                            <a:schemeClr val="dk1"/>
                          </a:solidFill>
                          <a:latin typeface="BIZ UDPゴシック" panose="020B0400000000000000" pitchFamily="50" charset="-128"/>
                          <a:ea typeface="BIZ UDPゴシック" panose="020B0400000000000000" pitchFamily="50" charset="-128"/>
                          <a:cs typeface="+mn-cs"/>
                        </a:rPr>
                        <a:t>水戸市保健所</a:t>
                      </a:r>
                      <a:endParaRPr kumimoji="1" lang="ja-JP" altLang="en-US" sz="1200" kern="1200" dirty="0">
                        <a:solidFill>
                          <a:schemeClr val="dk1"/>
                        </a:solidFill>
                        <a:latin typeface="BIZ UDPゴシック" panose="020B0400000000000000" pitchFamily="50" charset="-128"/>
                        <a:ea typeface="BIZ UDPゴシック" panose="020B0400000000000000" pitchFamily="50" charset="-128"/>
                        <a:cs typeface="+mn-cs"/>
                      </a:endParaRPr>
                    </a:p>
                  </a:txBody>
                  <a:tcPr anchor="ctr"/>
                </a:tc>
                <a:tc>
                  <a:txBody>
                    <a:bodyPr/>
                    <a:lstStyle/>
                    <a:p>
                      <a:pPr marL="0" algn="ctr" defTabSz="1219170" rtl="0" eaLnBrk="1" latinLnBrk="0" hangingPunct="1"/>
                      <a:r>
                        <a:rPr kumimoji="1" lang="en-US" altLang="ja-JP" sz="1200" kern="1200" dirty="0" smtClean="0">
                          <a:solidFill>
                            <a:schemeClr val="dk1"/>
                          </a:solidFill>
                          <a:latin typeface="BIZ UDPゴシック" panose="020B0400000000000000" pitchFamily="50" charset="-128"/>
                          <a:ea typeface="BIZ UDPゴシック" panose="020B0400000000000000" pitchFamily="50" charset="-128"/>
                          <a:cs typeface="+mn-cs"/>
                        </a:rPr>
                        <a:t>0120-845-567</a:t>
                      </a:r>
                      <a:endParaRPr kumimoji="1" lang="ja-JP" altLang="en-US" sz="1200" kern="1200" dirty="0">
                        <a:solidFill>
                          <a:schemeClr val="dk1"/>
                        </a:solidFill>
                        <a:latin typeface="BIZ UDPゴシック" panose="020B0400000000000000" pitchFamily="50" charset="-128"/>
                        <a:ea typeface="BIZ UDPゴシック" panose="020B0400000000000000" pitchFamily="50" charset="-128"/>
                        <a:cs typeface="+mn-cs"/>
                      </a:endParaRPr>
                    </a:p>
                  </a:txBody>
                  <a:tcPr anchor="ctr"/>
                </a:tc>
                <a:tc>
                  <a:txBody>
                    <a:bodyPr/>
                    <a:lstStyle/>
                    <a:p>
                      <a:pPr marL="0" algn="l" defTabSz="1219170" rtl="0" eaLnBrk="1" latinLnBrk="0" hangingPunct="1"/>
                      <a:r>
                        <a:rPr kumimoji="1" lang="ja-JP" altLang="en-US" sz="1200" kern="1200" dirty="0" smtClean="0">
                          <a:solidFill>
                            <a:schemeClr val="dk1"/>
                          </a:solidFill>
                          <a:latin typeface="BIZ UDPゴシック" panose="020B0400000000000000" pitchFamily="50" charset="-128"/>
                          <a:ea typeface="BIZ UDPゴシック" panose="020B0400000000000000" pitchFamily="50" charset="-128"/>
                          <a:cs typeface="+mn-cs"/>
                        </a:rPr>
                        <a:t>水戸市</a:t>
                      </a:r>
                      <a:endParaRPr kumimoji="1" lang="ja-JP" altLang="en-US" sz="1200" kern="1200" dirty="0">
                        <a:solidFill>
                          <a:schemeClr val="dk1"/>
                        </a:solidFill>
                        <a:latin typeface="BIZ UDPゴシック" panose="020B0400000000000000" pitchFamily="50" charset="-128"/>
                        <a:ea typeface="BIZ UDPゴシック" panose="020B0400000000000000" pitchFamily="50" charset="-128"/>
                        <a:cs typeface="+mn-cs"/>
                      </a:endParaRPr>
                    </a:p>
                  </a:txBody>
                  <a:tcPr anchor="ctr"/>
                </a:tc>
                <a:extLst>
                  <a:ext uri="{0D108BD9-81ED-4DB2-BD59-A6C34878D82A}">
                    <a16:rowId xmlns:a16="http://schemas.microsoft.com/office/drawing/2014/main" val="1827647515"/>
                  </a:ext>
                </a:extLst>
              </a:tr>
            </a:tbl>
          </a:graphicData>
        </a:graphic>
      </p:graphicFrame>
      <p:sp>
        <p:nvSpPr>
          <p:cNvPr id="13" name="テキスト ボックス 12"/>
          <p:cNvSpPr txBox="1"/>
          <p:nvPr/>
        </p:nvSpPr>
        <p:spPr>
          <a:xfrm>
            <a:off x="9309523" y="9471930"/>
            <a:ext cx="28956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宿泊施設</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での療養について／県</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HP</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6" name="図 5"/>
          <p:cNvPicPr>
            <a:picLocks noChangeAspect="1"/>
          </p:cNvPicPr>
          <p:nvPr/>
        </p:nvPicPr>
        <p:blipFill rotWithShape="1">
          <a:blip r:embed="rId4"/>
          <a:srcRect b="4809"/>
          <a:stretch/>
        </p:blipFill>
        <p:spPr>
          <a:xfrm>
            <a:off x="9921167" y="8393556"/>
            <a:ext cx="1148631" cy="1078374"/>
          </a:xfrm>
          <a:prstGeom prst="rect">
            <a:avLst/>
          </a:prstGeom>
        </p:spPr>
      </p:pic>
      <p:sp>
        <p:nvSpPr>
          <p:cNvPr id="12" name="テキスト ボックス 11"/>
          <p:cNvSpPr txBox="1"/>
          <p:nvPr/>
        </p:nvSpPr>
        <p:spPr>
          <a:xfrm>
            <a:off x="9344821" y="6091684"/>
            <a:ext cx="257551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自宅</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療養中の方向けの情報／県</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HP</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9796856" y="4818742"/>
            <a:ext cx="1272942" cy="1272942"/>
          </a:xfrm>
          <a:prstGeom prst="rect">
            <a:avLst/>
          </a:prstGeom>
        </p:spPr>
      </p:pic>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46547" y="11502079"/>
            <a:ext cx="1172063" cy="1172063"/>
          </a:xfrm>
          <a:prstGeom prst="rect">
            <a:avLst/>
          </a:prstGeom>
        </p:spPr>
      </p:pic>
      <p:sp>
        <p:nvSpPr>
          <p:cNvPr id="15" name="テキスト ボックス 14"/>
          <p:cNvSpPr txBox="1"/>
          <p:nvPr/>
        </p:nvSpPr>
        <p:spPr>
          <a:xfrm>
            <a:off x="9184740" y="12575177"/>
            <a:ext cx="289567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罹患後症状（いわゆる後遺症）</a:t>
            </a:r>
            <a:endPar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について／県</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HP</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16" name="図 15"/>
          <p:cNvPicPr>
            <a:picLocks noChangeAspect="1"/>
          </p:cNvPicPr>
          <p:nvPr/>
        </p:nvPicPr>
        <p:blipFill rotWithShape="1">
          <a:blip r:embed="rId7" cstate="print">
            <a:extLst>
              <a:ext uri="{28A0092B-C50C-407E-A947-70E740481C1C}">
                <a14:useLocalDpi xmlns:a14="http://schemas.microsoft.com/office/drawing/2010/main" val="0"/>
              </a:ext>
            </a:extLst>
          </a:blip>
          <a:srcRect l="6688" t="7141" r="5975" b="6606"/>
          <a:stretch/>
        </p:blipFill>
        <p:spPr>
          <a:xfrm>
            <a:off x="9796856" y="1274583"/>
            <a:ext cx="1174339" cy="1159751"/>
          </a:xfrm>
          <a:prstGeom prst="rect">
            <a:avLst/>
          </a:prstGeom>
        </p:spPr>
      </p:pic>
      <p:sp>
        <p:nvSpPr>
          <p:cNvPr id="17" name="テキスト ボックス 16"/>
          <p:cNvSpPr txBox="1"/>
          <p:nvPr/>
        </p:nvSpPr>
        <p:spPr>
          <a:xfrm>
            <a:off x="8790603" y="2427807"/>
            <a:ext cx="3252763"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医療相談</a:t>
            </a: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アプリ「リーバー」</a:t>
            </a:r>
            <a:r>
              <a:rPr kumimoji="1"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HP</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https://www.leber.jp/home_covid19_ibaraki/</a:t>
            </a:r>
          </a:p>
        </p:txBody>
      </p:sp>
    </p:spTree>
    <p:extLst>
      <p:ext uri="{BB962C8B-B14F-4D97-AF65-F5344CB8AC3E}">
        <p14:creationId xmlns:p14="http://schemas.microsoft.com/office/powerpoint/2010/main" val="3900900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7625" cmpd="sng">
          <a:tailEnd type="triangle"/>
        </a:ln>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FA9C064B4B1B448958FE21241B8DE06" ma:contentTypeVersion="2" ma:contentTypeDescription="新しいドキュメントを作成します。" ma:contentTypeScope="" ma:versionID="2e8b77de286fd538cf1d5a03b74b282c">
  <xsd:schema xmlns:xsd="http://www.w3.org/2001/XMLSchema" xmlns:xs="http://www.w3.org/2001/XMLSchema" xmlns:p="http://schemas.microsoft.com/office/2006/metadata/properties" xmlns:ns1="http://schemas.microsoft.com/sharepoint/v3" xmlns:ns2="4781a4b3-2296-4415-aa5e-512ff803c4b8" targetNamespace="http://schemas.microsoft.com/office/2006/metadata/properties" ma:root="true" ma:fieldsID="29d35bf438908da1436d5af0edb5d312" ns1:_="" ns2:_="">
    <xsd:import namespace="http://schemas.microsoft.com/sharepoint/v3"/>
    <xsd:import namespace="4781a4b3-2296-4415-aa5e-512ff803c4b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81a4b3-2296-4415-aa5e-512ff803c4b8"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44BCF5-FEF9-4667-9EA7-89792359F965}">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4781a4b3-2296-4415-aa5e-512ff803c4b8"/>
    <ds:schemaRef ds:uri="http://www.w3.org/XML/1998/namespace"/>
  </ds:schemaRefs>
</ds:datastoreItem>
</file>

<file path=customXml/itemProps2.xml><?xml version="1.0" encoding="utf-8"?>
<ds:datastoreItem xmlns:ds="http://schemas.openxmlformats.org/officeDocument/2006/customXml" ds:itemID="{FA6C86D0-E049-4FDF-A543-E0391B071337}">
  <ds:schemaRefs>
    <ds:schemaRef ds:uri="http://schemas.microsoft.com/sharepoint/v3/contenttype/forms"/>
  </ds:schemaRefs>
</ds:datastoreItem>
</file>

<file path=customXml/itemProps3.xml><?xml version="1.0" encoding="utf-8"?>
<ds:datastoreItem xmlns:ds="http://schemas.openxmlformats.org/officeDocument/2006/customXml" ds:itemID="{559DFEB7-DC44-4204-8DE2-148CC27E6C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781a4b3-2296-4415-aa5e-512ff803c4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5206</TotalTime>
  <Words>1924</Words>
  <Application>Microsoft Office PowerPoint</Application>
  <PresentationFormat>ユーザー設定</PresentationFormat>
  <Paragraphs>203</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HG丸ｺﾞｼｯｸM-PRO</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山地　良彦</dc:creator>
  <cp:lastModifiedBy>Administrator</cp:lastModifiedBy>
  <cp:revision>510</cp:revision>
  <cp:lastPrinted>2022-09-08T05:06:29Z</cp:lastPrinted>
  <dcterms:created xsi:type="dcterms:W3CDTF">2020-04-20T02:28:23Z</dcterms:created>
  <dcterms:modified xsi:type="dcterms:W3CDTF">2022-10-05T23:54:28Z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0x0101003FA9C064B4B1B448958FE21241B8DE06</vt:lpwstr>
  </property>
</Properties>
</file>