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guide id="3" pos="164" userDrawn="1">
          <p15:clr>
            <a:srgbClr val="A4A3A4"/>
          </p15:clr>
        </p15:guide>
        <p15:guide id="4" pos="4247" userDrawn="1">
          <p15:clr>
            <a:srgbClr val="A4A3A4"/>
          </p15:clr>
        </p15:guide>
        <p15:guide id="5" pos="73" userDrawn="1">
          <p15:clr>
            <a:srgbClr val="A4A3A4"/>
          </p15:clr>
        </p15:guide>
        <p15:guide id="6" pos="41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DF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76" d="100"/>
          <a:sy n="76" d="100"/>
        </p:scale>
        <p:origin x="624" y="114"/>
      </p:cViewPr>
      <p:guideLst>
        <p:guide orient="horz" pos="2880"/>
        <p:guide pos="2160"/>
        <p:guide pos="164"/>
        <p:guide pos="4247"/>
        <p:guide pos="73"/>
        <p:guide pos="415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5333"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2020/2/17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2020/2/17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2020/2/17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667"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667"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7372D545-8467-428C-B4B7-668AFE11EB3F}" type="datetimeFigureOut">
              <a:rPr kumimoji="1" lang="ja-JP" altLang="en-US" smtClean="0"/>
              <a:t>2020/2/17</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170" rtl="0" eaLnBrk="1" latinLnBrk="0" hangingPunct="1">
        <a:spcBef>
          <a:spcPct val="0"/>
        </a:spcBef>
        <a:buNone/>
        <a:defRPr kumimoji="1"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kumimoji="1"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kumimoji="1"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kumimoji="1"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p:bodyStyle>
    <p:otherStyle>
      <a:defPPr>
        <a:defRPr lang="ja-JP"/>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42169" y="5634908"/>
            <a:ext cx="6626225" cy="32575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0" y="-36512"/>
            <a:ext cx="6858000" cy="866443"/>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0" y="179512"/>
            <a:ext cx="6858000" cy="615553"/>
          </a:xfrm>
          <a:prstGeom prst="rect">
            <a:avLst/>
          </a:prstGeom>
          <a:noFill/>
        </p:spPr>
        <p:txBody>
          <a:bodyPr wrap="square" rtlCol="0">
            <a:spAutoFit/>
          </a:bodyPr>
          <a:lstStyle/>
          <a:p>
            <a:pPr algn="ctr"/>
            <a:r>
              <a:rPr kumimoji="1" lang="ja-JP" altLang="en-US" sz="3400" b="1" smtClean="0">
                <a:solidFill>
                  <a:schemeClr val="bg1"/>
                </a:solidFill>
                <a:latin typeface="メイリオ" panose="020B0604030504040204" pitchFamily="50" charset="-128"/>
                <a:ea typeface="メイリオ" panose="020B0604030504040204" pitchFamily="50" charset="-128"/>
              </a:rPr>
              <a:t>新型コロナウイルス</a:t>
            </a:r>
            <a:r>
              <a:rPr kumimoji="1" lang="ja-JP" altLang="en-US" sz="3400" b="1" dirty="0" smtClean="0">
                <a:solidFill>
                  <a:schemeClr val="bg1"/>
                </a:solidFill>
                <a:latin typeface="メイリオ" panose="020B0604030504040204" pitchFamily="50" charset="-128"/>
                <a:ea typeface="メイリオ" panose="020B0604030504040204" pitchFamily="50" charset="-128"/>
              </a:rPr>
              <a:t>を防ぐには</a:t>
            </a:r>
            <a:endParaRPr kumimoji="1" lang="ja-JP" altLang="en-US" sz="3400" b="1" dirty="0">
              <a:solidFill>
                <a:schemeClr val="bg1"/>
              </a:solidFill>
              <a:latin typeface="メイリオ" panose="020B0604030504040204" pitchFamily="50" charset="-128"/>
              <a:ea typeface="メイリオ" panose="020B0604030504040204" pitchFamily="50" charset="-128"/>
            </a:endParaRPr>
          </a:p>
        </p:txBody>
      </p:sp>
      <p:sp>
        <p:nvSpPr>
          <p:cNvPr id="8" name="正方形/長方形 7"/>
          <p:cNvSpPr/>
          <p:nvPr/>
        </p:nvSpPr>
        <p:spPr>
          <a:xfrm>
            <a:off x="115888" y="1186400"/>
            <a:ext cx="6626225" cy="41453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115888" y="970377"/>
            <a:ext cx="3817168"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ct val="150000"/>
              </a:lnSpc>
            </a:pPr>
            <a:endParaRPr kumimoji="1" lang="ja-JP" altLang="en-US" b="1"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260648" y="1402425"/>
            <a:ext cx="6337001" cy="3929281"/>
          </a:xfrm>
          <a:prstGeom prst="rect">
            <a:avLst/>
          </a:prstGeom>
          <a:noFill/>
        </p:spPr>
        <p:txBody>
          <a:bodyPr wrap="square" rtlCol="0">
            <a:spAutoFit/>
          </a:bodyPr>
          <a:lstStyle/>
          <a:p>
            <a:pPr>
              <a:lnSpc>
                <a:spcPts val="2000"/>
              </a:lnSpc>
            </a:pPr>
            <a:r>
              <a:rPr lang="ja-JP" altLang="ja-JP" sz="1400" dirty="0" smtClean="0">
                <a:latin typeface="メイリオ" panose="020B0604030504040204" pitchFamily="50" charset="-128"/>
                <a:ea typeface="メイリオ" panose="020B0604030504040204" pitchFamily="50" charset="-128"/>
              </a:rPr>
              <a:t>ウイルス性</a:t>
            </a:r>
            <a:r>
              <a:rPr lang="ja-JP" altLang="ja-JP" sz="1400" dirty="0">
                <a:latin typeface="メイリオ" panose="020B0604030504040204" pitchFamily="50" charset="-128"/>
                <a:ea typeface="メイリオ" panose="020B0604030504040204" pitchFamily="50" charset="-128"/>
              </a:rPr>
              <a:t>の風邪の一種です</a:t>
            </a:r>
            <a:r>
              <a:rPr lang="ja-JP" altLang="ja-JP" sz="1400" dirty="0" smtClean="0">
                <a:latin typeface="メイリオ" panose="020B0604030504040204" pitchFamily="50" charset="-128"/>
                <a:ea typeface="メイリオ" panose="020B0604030504040204" pitchFamily="50" charset="-128"/>
              </a:rPr>
              <a:t>。</a:t>
            </a:r>
            <a:r>
              <a:rPr lang="ja-JP" altLang="en-US" sz="1400" b="1" u="sng" dirty="0" smtClean="0">
                <a:latin typeface="メイリオ" panose="020B0604030504040204" pitchFamily="50" charset="-128"/>
                <a:ea typeface="メイリオ" panose="020B0604030504040204" pitchFamily="50" charset="-128"/>
              </a:rPr>
              <a:t>発熱やのどの痛み、咳が長引くこと（１週間前後）が多く、強いだるさ（倦怠感）を訴える方が多いことが特徴</a:t>
            </a:r>
            <a:r>
              <a:rPr lang="ja-JP" altLang="en-US" sz="1400" dirty="0" smtClean="0">
                <a:latin typeface="メイリオ" panose="020B0604030504040204" pitchFamily="50" charset="-128"/>
                <a:ea typeface="メイリオ" panose="020B0604030504040204" pitchFamily="50" charset="-128"/>
              </a:rPr>
              <a:t>です</a:t>
            </a:r>
            <a:r>
              <a:rPr lang="ja-JP" altLang="ja-JP" sz="1400" dirty="0" smtClean="0">
                <a:latin typeface="メイリオ" panose="020B0604030504040204" pitchFamily="50" charset="-128"/>
                <a:ea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endParaRPr>
          </a:p>
          <a:p>
            <a:pPr>
              <a:lnSpc>
                <a:spcPts val="2000"/>
              </a:lnSpc>
            </a:pPr>
            <a:r>
              <a:rPr lang="ja-JP" altLang="ja-JP" sz="1400" dirty="0" smtClean="0">
                <a:latin typeface="メイリオ" panose="020B0604030504040204" pitchFamily="50" charset="-128"/>
                <a:ea typeface="メイリオ" panose="020B0604030504040204" pitchFamily="50" charset="-128"/>
              </a:rPr>
              <a:t>感染</a:t>
            </a:r>
            <a:r>
              <a:rPr lang="ja-JP" altLang="en-US" sz="1400" dirty="0" smtClean="0">
                <a:latin typeface="メイリオ" panose="020B0604030504040204" pitchFamily="50" charset="-128"/>
                <a:ea typeface="メイリオ" panose="020B0604030504040204" pitchFamily="50" charset="-128"/>
              </a:rPr>
              <a:t>から</a:t>
            </a:r>
            <a:r>
              <a:rPr lang="ja-JP" altLang="ja-JP" sz="1400" dirty="0" smtClean="0">
                <a:latin typeface="メイリオ" panose="020B0604030504040204" pitchFamily="50" charset="-128"/>
                <a:ea typeface="メイリオ" panose="020B0604030504040204" pitchFamily="50" charset="-128"/>
              </a:rPr>
              <a:t>発症までの</a:t>
            </a:r>
            <a:r>
              <a:rPr lang="ja-JP" altLang="ja-JP" sz="1400" dirty="0">
                <a:latin typeface="メイリオ" panose="020B0604030504040204" pitchFamily="50" charset="-128"/>
                <a:ea typeface="メイリオ" panose="020B0604030504040204" pitchFamily="50" charset="-128"/>
              </a:rPr>
              <a:t>潜伏期間は</a:t>
            </a:r>
            <a:r>
              <a:rPr lang="en-US" altLang="ja-JP" sz="1400" dirty="0" smtClean="0">
                <a:latin typeface="メイリオ" panose="020B0604030504040204" pitchFamily="50" charset="-128"/>
                <a:ea typeface="メイリオ" panose="020B0604030504040204" pitchFamily="50" charset="-128"/>
              </a:rPr>
              <a:t>1</a:t>
            </a:r>
            <a:r>
              <a:rPr lang="ja-JP" altLang="en-US" sz="1400" dirty="0" smtClean="0">
                <a:latin typeface="メイリオ" panose="020B0604030504040204" pitchFamily="50" charset="-128"/>
                <a:ea typeface="メイリオ" panose="020B0604030504040204" pitchFamily="50" charset="-128"/>
              </a:rPr>
              <a:t>日から</a:t>
            </a:r>
            <a:r>
              <a:rPr lang="en-US" altLang="ja-JP" sz="1400" dirty="0" smtClean="0">
                <a:latin typeface="メイリオ" panose="020B0604030504040204" pitchFamily="50" charset="-128"/>
                <a:ea typeface="メイリオ" panose="020B0604030504040204" pitchFamily="50" charset="-128"/>
              </a:rPr>
              <a:t>12.5</a:t>
            </a:r>
            <a:r>
              <a:rPr lang="ja-JP" altLang="ja-JP" sz="1400" dirty="0">
                <a:latin typeface="メイリオ" panose="020B0604030504040204" pitchFamily="50" charset="-128"/>
                <a:ea typeface="メイリオ" panose="020B0604030504040204" pitchFamily="50" charset="-128"/>
              </a:rPr>
              <a:t>日（多くは</a:t>
            </a:r>
            <a:r>
              <a:rPr lang="en-US" altLang="ja-JP" sz="1400" dirty="0" smtClean="0">
                <a:latin typeface="メイリオ" panose="020B0604030504040204" pitchFamily="50" charset="-128"/>
                <a:ea typeface="メイリオ" panose="020B0604030504040204" pitchFamily="50" charset="-128"/>
              </a:rPr>
              <a:t>5</a:t>
            </a:r>
            <a:r>
              <a:rPr lang="ja-JP" altLang="en-US" sz="1400" dirty="0" smtClean="0">
                <a:latin typeface="メイリオ" panose="020B0604030504040204" pitchFamily="50" charset="-128"/>
                <a:ea typeface="メイリオ" panose="020B0604030504040204" pitchFamily="50" charset="-128"/>
              </a:rPr>
              <a:t>日から</a:t>
            </a:r>
            <a:r>
              <a:rPr lang="en-US" altLang="ja-JP" sz="1400" dirty="0" smtClean="0">
                <a:latin typeface="メイリオ" panose="020B0604030504040204" pitchFamily="50" charset="-128"/>
                <a:ea typeface="メイリオ" panose="020B0604030504040204" pitchFamily="50" charset="-128"/>
              </a:rPr>
              <a:t>6</a:t>
            </a:r>
            <a:r>
              <a:rPr lang="ja-JP" altLang="ja-JP" sz="1400" dirty="0">
                <a:latin typeface="メイリオ" panose="020B0604030504040204" pitchFamily="50" charset="-128"/>
                <a:ea typeface="メイリオ" panose="020B0604030504040204" pitchFamily="50" charset="-128"/>
              </a:rPr>
              <a:t>日）といわれています</a:t>
            </a:r>
            <a:r>
              <a:rPr lang="ja-JP" altLang="ja-JP" sz="1400" dirty="0" smtClean="0">
                <a:latin typeface="メイリオ" panose="020B0604030504040204" pitchFamily="50" charset="-128"/>
                <a:ea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endParaRPr>
          </a:p>
          <a:p>
            <a:endParaRPr lang="en-US" altLang="ja-JP" sz="1400" dirty="0" smtClean="0">
              <a:latin typeface="メイリオ" panose="020B0604030504040204" pitchFamily="50" charset="-128"/>
              <a:ea typeface="メイリオ" panose="020B0604030504040204" pitchFamily="50" charset="-128"/>
            </a:endParaRPr>
          </a:p>
          <a:p>
            <a:r>
              <a:rPr lang="ja-JP" altLang="ja-JP" sz="1400" dirty="0" smtClean="0">
                <a:latin typeface="メイリオ" panose="020B0604030504040204" pitchFamily="50" charset="-128"/>
                <a:ea typeface="メイリオ" panose="020B0604030504040204" pitchFamily="50" charset="-128"/>
              </a:rPr>
              <a:t>新型</a:t>
            </a:r>
            <a:r>
              <a:rPr lang="ja-JP" altLang="ja-JP" sz="1400" dirty="0">
                <a:latin typeface="メイリオ" panose="020B0604030504040204" pitchFamily="50" charset="-128"/>
                <a:ea typeface="メイリオ" panose="020B0604030504040204" pitchFamily="50" charset="-128"/>
              </a:rPr>
              <a:t>コロナウイルスは飛沫感染と接触感染によりうつるといわれています</a:t>
            </a:r>
            <a:r>
              <a:rPr lang="ja-JP" altLang="ja-JP" sz="1400" dirty="0" smtClean="0">
                <a:latin typeface="メイリオ" panose="020B0604030504040204" pitchFamily="50" charset="-128"/>
                <a:ea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smtClean="0">
              <a:latin typeface="メイリオ" panose="020B0604030504040204" pitchFamily="50" charset="-128"/>
              <a:ea typeface="メイリオ" panose="020B0604030504040204" pitchFamily="50" charset="-128"/>
            </a:endParaRPr>
          </a:p>
          <a:p>
            <a:endParaRPr lang="en-US" altLang="ja-JP" sz="1400" dirty="0" smtClean="0">
              <a:latin typeface="メイリオ" panose="020B0604030504040204" pitchFamily="50" charset="-128"/>
              <a:ea typeface="メイリオ" panose="020B0604030504040204" pitchFamily="50" charset="-128"/>
            </a:endParaRPr>
          </a:p>
          <a:p>
            <a:endParaRPr lang="ja-JP" altLang="ja-JP" sz="400" dirty="0">
              <a:latin typeface="メイリオ" panose="020B0604030504040204" pitchFamily="50" charset="-128"/>
              <a:ea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rPr>
              <a:t>　</a:t>
            </a:r>
            <a:endParaRPr lang="en-US" altLang="ja-JP" sz="400" dirty="0">
              <a:latin typeface="メイリオ" panose="020B0604030504040204" pitchFamily="50" charset="-128"/>
              <a:ea typeface="メイリオ" panose="020B0604030504040204" pitchFamily="50" charset="-128"/>
            </a:endParaRPr>
          </a:p>
          <a:p>
            <a:endParaRPr lang="en-US" altLang="ja-JP" sz="1400" dirty="0" smtClean="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smtClean="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400" dirty="0" smtClean="0">
              <a:latin typeface="メイリオ" panose="020B0604030504040204" pitchFamily="50" charset="-128"/>
              <a:ea typeface="メイリオ" panose="020B0604030504040204" pitchFamily="50" charset="-128"/>
            </a:endParaRPr>
          </a:p>
          <a:p>
            <a:endParaRPr lang="en-US" altLang="ja-JP" sz="400" dirty="0" smtClean="0">
              <a:latin typeface="メイリオ" panose="020B0604030504040204" pitchFamily="50" charset="-128"/>
              <a:ea typeface="メイリオ" panose="020B0604030504040204" pitchFamily="50" charset="-128"/>
            </a:endParaRPr>
          </a:p>
          <a:p>
            <a:r>
              <a:rPr lang="ja-JP" altLang="ja-JP" sz="1400" dirty="0">
                <a:latin typeface="メイリオ" panose="020B0604030504040204" pitchFamily="50" charset="-128"/>
                <a:ea typeface="メイリオ" panose="020B0604030504040204" pitchFamily="50" charset="-128"/>
              </a:rPr>
              <a:t>重症化すると肺炎となり、死亡例も確認されているので注意</a:t>
            </a:r>
            <a:r>
              <a:rPr lang="ja-JP" altLang="en-US" sz="1400" dirty="0">
                <a:latin typeface="メイリオ" panose="020B0604030504040204" pitchFamily="50" charset="-128"/>
                <a:ea typeface="メイリオ" panose="020B0604030504040204" pitchFamily="50" charset="-128"/>
              </a:rPr>
              <a:t>しましょう。</a:t>
            </a:r>
            <a:endParaRPr lang="en-US" altLang="ja-JP" sz="1400" dirty="0">
              <a:latin typeface="メイリオ" panose="020B0604030504040204" pitchFamily="50" charset="-128"/>
              <a:ea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rPr>
              <a:t>特にご</a:t>
            </a:r>
            <a:r>
              <a:rPr lang="ja-JP" altLang="ja-JP" sz="1400" dirty="0" smtClean="0">
                <a:latin typeface="メイリオ" panose="020B0604030504040204" pitchFamily="50" charset="-128"/>
                <a:ea typeface="メイリオ" panose="020B0604030504040204" pitchFamily="50" charset="-128"/>
              </a:rPr>
              <a:t>高齢</a:t>
            </a:r>
            <a:r>
              <a:rPr lang="ja-JP" altLang="en-US" sz="1400" dirty="0" smtClean="0">
                <a:latin typeface="メイリオ" panose="020B0604030504040204" pitchFamily="50" charset="-128"/>
                <a:ea typeface="メイリオ" panose="020B0604030504040204" pitchFamily="50" charset="-128"/>
              </a:rPr>
              <a:t>の方</a:t>
            </a:r>
            <a:r>
              <a:rPr lang="ja-JP" altLang="ja-JP" sz="1400" dirty="0" smtClean="0">
                <a:latin typeface="メイリオ" panose="020B0604030504040204" pitchFamily="50" charset="-128"/>
                <a:ea typeface="メイリオ" panose="020B0604030504040204" pitchFamily="50" charset="-128"/>
              </a:rPr>
              <a:t>や</a:t>
            </a:r>
            <a:r>
              <a:rPr lang="ja-JP" altLang="ja-JP" sz="1400" dirty="0">
                <a:latin typeface="メイリオ" panose="020B0604030504040204" pitchFamily="50" charset="-128"/>
                <a:ea typeface="メイリオ" panose="020B0604030504040204" pitchFamily="50" charset="-128"/>
              </a:rPr>
              <a:t>基礎疾患のある方は重症化しやすい可能性が</a:t>
            </a:r>
            <a:r>
              <a:rPr lang="ja-JP" altLang="ja-JP" sz="1400" dirty="0" smtClean="0">
                <a:latin typeface="メイリオ" panose="020B0604030504040204" pitchFamily="50" charset="-128"/>
                <a:ea typeface="メイリオ" panose="020B0604030504040204" pitchFamily="50" charset="-128"/>
              </a:rPr>
              <a:t>考えら</a:t>
            </a:r>
            <a:r>
              <a:rPr lang="ja-JP" altLang="en-US" sz="1400" dirty="0" smtClean="0">
                <a:latin typeface="メイリオ" panose="020B0604030504040204" pitchFamily="50" charset="-128"/>
                <a:ea typeface="メイリオ" panose="020B0604030504040204" pitchFamily="50" charset="-128"/>
              </a:rPr>
              <a:t>れ</a:t>
            </a:r>
            <a:r>
              <a:rPr lang="ja-JP" altLang="ja-JP" sz="1400" dirty="0" smtClean="0">
                <a:latin typeface="メイリオ" panose="020B0604030504040204" pitchFamily="50" charset="-128"/>
                <a:ea typeface="メイリオ" panose="020B0604030504040204" pitchFamily="50" charset="-128"/>
              </a:rPr>
              <a:t>ます。</a:t>
            </a:r>
            <a:endParaRPr lang="ja-JP" altLang="ja-JP" sz="1400" dirty="0">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268650" y="5891389"/>
            <a:ext cx="6337001" cy="595035"/>
          </a:xfrm>
          <a:prstGeom prst="rect">
            <a:avLst/>
          </a:prstGeom>
          <a:noFill/>
        </p:spPr>
        <p:txBody>
          <a:bodyPr wrap="square" rtlCol="0">
            <a:spAutoFit/>
          </a:bodyPr>
          <a:lstStyle/>
          <a:p>
            <a:pPr>
              <a:lnSpc>
                <a:spcPts val="2000"/>
              </a:lnSpc>
            </a:pPr>
            <a:r>
              <a:rPr lang="ja-JP" altLang="ja-JP" sz="1400" dirty="0">
                <a:latin typeface="メイリオ" panose="020B0604030504040204" pitchFamily="50" charset="-128"/>
                <a:ea typeface="メイリオ" panose="020B0604030504040204" pitchFamily="50" charset="-128"/>
              </a:rPr>
              <a:t>まずは手洗いが大切です。外出先からの帰宅時や調理の前後、食事前などにこまめに石けんやアルコール消毒液などで手を洗いましょう</a:t>
            </a:r>
            <a:r>
              <a:rPr lang="ja-JP" altLang="ja-JP" sz="1400" dirty="0" smtClean="0">
                <a:latin typeface="メイリオ" panose="020B0604030504040204" pitchFamily="50" charset="-128"/>
                <a:ea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142169" y="981479"/>
            <a:ext cx="3790887" cy="400110"/>
          </a:xfrm>
          <a:prstGeom prst="rect">
            <a:avLst/>
          </a:prstGeom>
          <a:noFill/>
        </p:spPr>
        <p:txBody>
          <a:bodyPr wrap="square" rtlCol="0">
            <a:spAutoFit/>
          </a:bodyPr>
          <a:lstStyle/>
          <a:p>
            <a:r>
              <a:rPr kumimoji="1" lang="ja-JP" altLang="en-US" sz="2000" b="1" dirty="0" smtClean="0">
                <a:solidFill>
                  <a:schemeClr val="bg1"/>
                </a:solidFill>
                <a:latin typeface="メイリオ" panose="020B0604030504040204" pitchFamily="50" charset="-128"/>
                <a:ea typeface="メイリオ" panose="020B0604030504040204" pitchFamily="50" charset="-128"/>
              </a:rPr>
              <a:t>新型コロナウイルス感染症とは</a:t>
            </a:r>
            <a:endParaRPr kumimoji="1" lang="ja-JP" altLang="en-US" sz="2000" b="1" dirty="0">
              <a:solidFill>
                <a:schemeClr val="bg1"/>
              </a:solidFill>
              <a:latin typeface="メイリオ" panose="020B0604030504040204" pitchFamily="50" charset="-128"/>
              <a:ea typeface="メイリオ" panose="020B0604030504040204" pitchFamily="50" charset="-128"/>
            </a:endParaRPr>
          </a:p>
        </p:txBody>
      </p:sp>
      <p:sp>
        <p:nvSpPr>
          <p:cNvPr id="17" name="角丸四角形 16"/>
          <p:cNvSpPr/>
          <p:nvPr/>
        </p:nvSpPr>
        <p:spPr>
          <a:xfrm>
            <a:off x="142169" y="5450199"/>
            <a:ext cx="331311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ct val="150000"/>
              </a:lnSpc>
            </a:pPr>
            <a:endParaRPr kumimoji="1" lang="ja-JP" altLang="en-US" b="1"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143062" y="5487915"/>
            <a:ext cx="3313112" cy="400110"/>
          </a:xfrm>
          <a:prstGeom prst="rect">
            <a:avLst/>
          </a:prstGeom>
          <a:noFill/>
        </p:spPr>
        <p:txBody>
          <a:bodyPr wrap="square" rtlCol="0">
            <a:spAutoFit/>
          </a:bodyPr>
          <a:lstStyle/>
          <a:p>
            <a:r>
              <a:rPr lang="ja-JP" altLang="en-US" sz="2000" b="1" dirty="0">
                <a:solidFill>
                  <a:schemeClr val="bg1"/>
                </a:solidFill>
                <a:latin typeface="メイリオ" panose="020B0604030504040204" pitchFamily="50" charset="-128"/>
                <a:ea typeface="メイリオ" panose="020B0604030504040204" pitchFamily="50" charset="-128"/>
              </a:rPr>
              <a:t>日常</a:t>
            </a:r>
            <a:r>
              <a:rPr kumimoji="1" lang="ja-JP" altLang="en-US" sz="2000" b="1" dirty="0" smtClean="0">
                <a:solidFill>
                  <a:schemeClr val="bg1"/>
                </a:solidFill>
                <a:latin typeface="メイリオ" panose="020B0604030504040204" pitchFamily="50" charset="-128"/>
                <a:ea typeface="メイリオ" panose="020B0604030504040204" pitchFamily="50" charset="-128"/>
              </a:rPr>
              <a:t>生活で気を付けること</a:t>
            </a:r>
            <a:endParaRPr kumimoji="1" lang="ja-JP" altLang="en-US" sz="2000" b="1" dirty="0">
              <a:solidFill>
                <a:schemeClr val="bg1"/>
              </a:solidFill>
              <a:latin typeface="メイリオ" panose="020B0604030504040204" pitchFamily="50" charset="-128"/>
              <a:ea typeface="メイリオ" panose="020B0604030504040204" pitchFamily="50" charset="-128"/>
            </a:endParaRPr>
          </a:p>
        </p:txBody>
      </p:sp>
      <p:graphicFrame>
        <p:nvGraphicFramePr>
          <p:cNvPr id="22" name="表 21"/>
          <p:cNvGraphicFramePr>
            <a:graphicFrameLocks noGrp="1"/>
          </p:cNvGraphicFramePr>
          <p:nvPr>
            <p:extLst>
              <p:ext uri="{D42A27DB-BD31-4B8C-83A1-F6EECF244321}">
                <p14:modId xmlns:p14="http://schemas.microsoft.com/office/powerpoint/2010/main" val="3574969666"/>
              </p:ext>
            </p:extLst>
          </p:nvPr>
        </p:nvGraphicFramePr>
        <p:xfrm>
          <a:off x="466949" y="2958632"/>
          <a:ext cx="5976664" cy="1676400"/>
        </p:xfrm>
        <a:graphic>
          <a:graphicData uri="http://schemas.openxmlformats.org/drawingml/2006/table">
            <a:tbl>
              <a:tblPr firstRow="1" bandRow="1">
                <a:tableStyleId>{21E4AEA4-8DFA-4A89-87EB-49C32662AFE0}</a:tableStyleId>
              </a:tblPr>
              <a:tblGrid>
                <a:gridCol w="1054654">
                  <a:extLst>
                    <a:ext uri="{9D8B030D-6E8A-4147-A177-3AD203B41FA5}">
                      <a16:colId xmlns:a16="http://schemas.microsoft.com/office/drawing/2014/main" val="129502461"/>
                    </a:ext>
                  </a:extLst>
                </a:gridCol>
                <a:gridCol w="4922010">
                  <a:extLst>
                    <a:ext uri="{9D8B030D-6E8A-4147-A177-3AD203B41FA5}">
                      <a16:colId xmlns:a16="http://schemas.microsoft.com/office/drawing/2014/main" val="68040678"/>
                    </a:ext>
                  </a:extLst>
                </a:gridCol>
              </a:tblGrid>
              <a:tr h="370840">
                <a:tc>
                  <a:txBody>
                    <a:bodyPr/>
                    <a:lstStyle/>
                    <a:p>
                      <a:pPr marL="0" algn="ctr" defTabSz="1219170" rtl="0" eaLnBrk="1" latinLnBrk="0" hangingPunct="1"/>
                      <a:r>
                        <a:rPr lang="ja-JP" altLang="ja-JP" sz="1400" b="0" dirty="0" smtClean="0">
                          <a:solidFill>
                            <a:schemeClr val="accent1">
                              <a:lumMod val="75000"/>
                            </a:schemeClr>
                          </a:solidFill>
                          <a:latin typeface="メイリオ" panose="020B0604030504040204" pitchFamily="50" charset="-128"/>
                          <a:ea typeface="メイリオ" panose="020B0604030504040204" pitchFamily="50" charset="-128"/>
                        </a:rPr>
                        <a:t>飛沫感染</a:t>
                      </a:r>
                      <a:endParaRPr kumimoji="1" lang="ja-JP" altLang="en-US" sz="1400" b="0" kern="1200" dirty="0">
                        <a:solidFill>
                          <a:schemeClr val="accent1">
                            <a:lumMod val="75000"/>
                          </a:schemeClr>
                        </a:solidFill>
                        <a:latin typeface="+mn-lt"/>
                        <a:ea typeface="+mn-ea"/>
                        <a:cs typeface="+mn-cs"/>
                      </a:endParaRPr>
                    </a:p>
                  </a:txBody>
                  <a:tcPr anchor="ctr">
                    <a:solidFill>
                      <a:srgbClr val="D3DFEE"/>
                    </a:solidFill>
                  </a:tcPr>
                </a:tc>
                <a:tc>
                  <a:txBody>
                    <a:bodyPr/>
                    <a:lstStyle/>
                    <a:p>
                      <a:pPr marL="0" algn="l" defTabSz="1219170" rtl="0" eaLnBrk="1" latinLnBrk="0" hangingPunct="1"/>
                      <a:r>
                        <a:rPr kumimoji="1" lang="ja-JP" altLang="ja-JP" sz="1400" b="0" kern="1200" dirty="0" smtClean="0">
                          <a:solidFill>
                            <a:schemeClr val="accent1">
                              <a:lumMod val="75000"/>
                            </a:schemeClr>
                          </a:solidFill>
                          <a:latin typeface="メイリオ" panose="020B0604030504040204" pitchFamily="50" charset="-128"/>
                          <a:ea typeface="メイリオ" panose="020B0604030504040204" pitchFamily="50" charset="-128"/>
                          <a:cs typeface="+mn-cs"/>
                        </a:rPr>
                        <a:t>感染者の飛沫（くしゃみ、咳、つばなど）と一緒にウイルスが放出され、他の方がそのウイルスを口や鼻などから吸い込んで感染します。</a:t>
                      </a:r>
                    </a:p>
                  </a:txBody>
                  <a:tcPr>
                    <a:solidFill>
                      <a:srgbClr val="D3DFEE"/>
                    </a:solidFill>
                  </a:tcPr>
                </a:tc>
                <a:extLst>
                  <a:ext uri="{0D108BD9-81ED-4DB2-BD59-A6C34878D82A}">
                    <a16:rowId xmlns:a16="http://schemas.microsoft.com/office/drawing/2014/main" val="1902941195"/>
                  </a:ext>
                </a:extLst>
              </a:tr>
              <a:tr h="370840">
                <a:tc>
                  <a:txBody>
                    <a:bodyPr/>
                    <a:lstStyle/>
                    <a:p>
                      <a:pPr algn="ctr"/>
                      <a:r>
                        <a:rPr kumimoji="1" lang="ja-JP" altLang="ja-JP" sz="1400" b="0" kern="1200" dirty="0" smtClean="0">
                          <a:solidFill>
                            <a:schemeClr val="accent1">
                              <a:lumMod val="75000"/>
                            </a:schemeClr>
                          </a:solidFill>
                          <a:latin typeface="メイリオ" panose="020B0604030504040204" pitchFamily="50" charset="-128"/>
                          <a:ea typeface="メイリオ" panose="020B0604030504040204" pitchFamily="50" charset="-128"/>
                          <a:cs typeface="+mn-cs"/>
                        </a:rPr>
                        <a:t>接触感染</a:t>
                      </a:r>
                      <a:endParaRPr kumimoji="1" lang="ja-JP" altLang="en-US" sz="1400" b="0" kern="1200" dirty="0">
                        <a:solidFill>
                          <a:schemeClr val="accent1">
                            <a:lumMod val="75000"/>
                          </a:schemeClr>
                        </a:solidFill>
                        <a:latin typeface="メイリオ" panose="020B0604030504040204" pitchFamily="50" charset="-128"/>
                        <a:ea typeface="メイリオ" panose="020B0604030504040204" pitchFamily="50" charset="-128"/>
                        <a:cs typeface="+mn-cs"/>
                      </a:endParaRPr>
                    </a:p>
                  </a:txBody>
                  <a:tcPr anchor="ctr"/>
                </a:tc>
                <a:tc>
                  <a:txBody>
                    <a:bodyPr/>
                    <a:lstStyle/>
                    <a:p>
                      <a:r>
                        <a:rPr kumimoji="1" lang="ja-JP" altLang="ja-JP" sz="1400" b="0" kern="1200" dirty="0" smtClean="0">
                          <a:solidFill>
                            <a:schemeClr val="accent1">
                              <a:lumMod val="75000"/>
                            </a:schemeClr>
                          </a:solidFill>
                          <a:latin typeface="メイリオ" panose="020B0604030504040204" pitchFamily="50" charset="-128"/>
                          <a:ea typeface="メイリオ" panose="020B0604030504040204" pitchFamily="50" charset="-128"/>
                          <a:cs typeface="+mn-cs"/>
                        </a:rPr>
                        <a:t>感染者がくしゃみや咳を手で押さえた後、その手で周りの物に触れるとウイルスがつきます。他の方がそれを触るとウイルスが手に付着し、その手で口や鼻を触ると粘膜から感染します。</a:t>
                      </a:r>
                    </a:p>
                  </a:txBody>
                  <a:tcPr/>
                </a:tc>
                <a:extLst>
                  <a:ext uri="{0D108BD9-81ED-4DB2-BD59-A6C34878D82A}">
                    <a16:rowId xmlns:a16="http://schemas.microsoft.com/office/drawing/2014/main" val="1015377776"/>
                  </a:ext>
                </a:extLst>
              </a:tr>
            </a:tbl>
          </a:graphicData>
        </a:graphic>
      </p:graphicFrame>
      <p:sp>
        <p:nvSpPr>
          <p:cNvPr id="2" name="テキスト ボックス 1"/>
          <p:cNvSpPr txBox="1"/>
          <p:nvPr/>
        </p:nvSpPr>
        <p:spPr>
          <a:xfrm>
            <a:off x="2059810" y="2514682"/>
            <a:ext cx="1296144" cy="215444"/>
          </a:xfrm>
          <a:prstGeom prst="rect">
            <a:avLst/>
          </a:prstGeom>
          <a:noFill/>
        </p:spPr>
        <p:txBody>
          <a:bodyPr wrap="square" rtlCol="0">
            <a:spAutoFit/>
          </a:bodyPr>
          <a:lstStyle/>
          <a:p>
            <a:r>
              <a:rPr kumimoji="1" lang="ja-JP" altLang="en-US" sz="800" dirty="0" smtClean="0"/>
              <a:t>ひまつ</a:t>
            </a:r>
            <a:endParaRPr kumimoji="1" lang="ja-JP" altLang="en-US" sz="800" dirty="0"/>
          </a:p>
        </p:txBody>
      </p:sp>
      <p:sp>
        <p:nvSpPr>
          <p:cNvPr id="16" name="テキスト ボックス 15"/>
          <p:cNvSpPr txBox="1"/>
          <p:nvPr/>
        </p:nvSpPr>
        <p:spPr>
          <a:xfrm>
            <a:off x="4365104" y="1283932"/>
            <a:ext cx="1296144" cy="215444"/>
          </a:xfrm>
          <a:prstGeom prst="rect">
            <a:avLst/>
          </a:prstGeom>
          <a:noFill/>
        </p:spPr>
        <p:txBody>
          <a:bodyPr wrap="square" rtlCol="0">
            <a:spAutoFit/>
          </a:bodyPr>
          <a:lstStyle/>
          <a:p>
            <a:r>
              <a:rPr kumimoji="1" lang="ja-JP" altLang="en-US" sz="800" dirty="0" smtClean="0"/>
              <a:t>せき</a:t>
            </a:r>
            <a:endParaRPr kumimoji="1" lang="ja-JP" altLang="en-US" sz="800" dirty="0"/>
          </a:p>
        </p:txBody>
      </p:sp>
      <p:sp>
        <p:nvSpPr>
          <p:cNvPr id="19" name="テキスト ボックス 18"/>
          <p:cNvSpPr txBox="1"/>
          <p:nvPr/>
        </p:nvSpPr>
        <p:spPr>
          <a:xfrm>
            <a:off x="2564904" y="1586763"/>
            <a:ext cx="1296144" cy="215444"/>
          </a:xfrm>
          <a:prstGeom prst="rect">
            <a:avLst/>
          </a:prstGeom>
          <a:noFill/>
        </p:spPr>
        <p:txBody>
          <a:bodyPr wrap="square" rtlCol="0">
            <a:spAutoFit/>
          </a:bodyPr>
          <a:lstStyle/>
          <a:p>
            <a:r>
              <a:rPr kumimoji="1" lang="ja-JP" altLang="en-US" sz="800" dirty="0" smtClean="0"/>
              <a:t>けんたいかん</a:t>
            </a:r>
            <a:endParaRPr kumimoji="1" lang="ja-JP" altLang="en-US" sz="800" dirty="0"/>
          </a:p>
        </p:txBody>
      </p:sp>
      <p:graphicFrame>
        <p:nvGraphicFramePr>
          <p:cNvPr id="21" name="表 20"/>
          <p:cNvGraphicFramePr>
            <a:graphicFrameLocks noGrp="1"/>
          </p:cNvGraphicFramePr>
          <p:nvPr>
            <p:extLst>
              <p:ext uri="{D42A27DB-BD31-4B8C-83A1-F6EECF244321}">
                <p14:modId xmlns:p14="http://schemas.microsoft.com/office/powerpoint/2010/main" val="1430066179"/>
              </p:ext>
            </p:extLst>
          </p:nvPr>
        </p:nvGraphicFramePr>
        <p:xfrm>
          <a:off x="322933" y="8024518"/>
          <a:ext cx="6264696" cy="741680"/>
        </p:xfrm>
        <a:graphic>
          <a:graphicData uri="http://schemas.openxmlformats.org/drawingml/2006/table">
            <a:tbl>
              <a:tblPr firstRow="1" bandRow="1">
                <a:tableStyleId>{21E4AEA4-8DFA-4A89-87EB-49C32662AFE0}</a:tableStyleId>
              </a:tblPr>
              <a:tblGrid>
                <a:gridCol w="6264696">
                  <a:extLst>
                    <a:ext uri="{9D8B030D-6E8A-4147-A177-3AD203B41FA5}">
                      <a16:colId xmlns:a16="http://schemas.microsoft.com/office/drawing/2014/main" val="129502461"/>
                    </a:ext>
                  </a:extLst>
                </a:gridCol>
              </a:tblGrid>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ja-JP" altLang="en-US" sz="1400" b="1" u="sng" dirty="0" smtClean="0">
                          <a:solidFill>
                            <a:schemeClr val="tx1"/>
                          </a:solidFill>
                          <a:latin typeface="メイリオ" panose="020B0604030504040204" pitchFamily="50" charset="-128"/>
                          <a:ea typeface="メイリオ" panose="020B0604030504040204" pitchFamily="50" charset="-128"/>
                        </a:rPr>
                        <a:t>発熱等の風邪の症状が見られるときは、学校や会社を休んでください。</a:t>
                      </a:r>
                      <a:endParaRPr lang="en-US" altLang="ja-JP" sz="1400" b="1" u="sng" dirty="0" smtClean="0">
                        <a:solidFill>
                          <a:schemeClr val="tx1"/>
                        </a:solidFill>
                        <a:latin typeface="メイリオ" panose="020B0604030504040204" pitchFamily="50" charset="-128"/>
                        <a:ea typeface="メイリオ" panose="020B0604030504040204" pitchFamily="50" charset="-128"/>
                      </a:endParaRPr>
                    </a:p>
                  </a:txBody>
                  <a:tcPr anchor="ctr">
                    <a:solidFill>
                      <a:srgbClr val="D3DFEE"/>
                    </a:solidFill>
                  </a:tcPr>
                </a:tc>
                <a:extLst>
                  <a:ext uri="{0D108BD9-81ED-4DB2-BD59-A6C34878D82A}">
                    <a16:rowId xmlns:a16="http://schemas.microsoft.com/office/drawing/2014/main" val="1902941195"/>
                  </a:ext>
                </a:extLst>
              </a:tr>
              <a:tr h="370840">
                <a:tc>
                  <a:txBody>
                    <a:bodyPr/>
                    <a:lstStyle/>
                    <a:p>
                      <a:r>
                        <a:rPr kumimoji="1" lang="ja-JP" altLang="en-US" sz="1400" b="0" dirty="0" smtClean="0">
                          <a:solidFill>
                            <a:schemeClr val="tx1"/>
                          </a:solidFill>
                          <a:latin typeface="メイリオ" panose="020B0604030504040204" pitchFamily="50" charset="-128"/>
                          <a:ea typeface="メイリオ" panose="020B0604030504040204" pitchFamily="50" charset="-128"/>
                        </a:rPr>
                        <a:t>発熱等の風邪症状が見られたら、毎日、体温を測定して記録してください。</a:t>
                      </a:r>
                      <a:endParaRPr kumimoji="1" lang="en-US" altLang="ja-JP" sz="1400" b="0" dirty="0" smtClean="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15377776"/>
                  </a:ext>
                </a:extLst>
              </a:tr>
            </a:tbl>
          </a:graphicData>
        </a:graphic>
      </p:graphicFrame>
      <p:sp>
        <p:nvSpPr>
          <p:cNvPr id="25" name="テキスト ボックス 24"/>
          <p:cNvSpPr txBox="1"/>
          <p:nvPr/>
        </p:nvSpPr>
        <p:spPr>
          <a:xfrm>
            <a:off x="260350" y="7396850"/>
            <a:ext cx="6337001" cy="595035"/>
          </a:xfrm>
          <a:prstGeom prst="rect">
            <a:avLst/>
          </a:prstGeom>
          <a:noFill/>
        </p:spPr>
        <p:txBody>
          <a:bodyPr wrap="square" rtlCol="0">
            <a:spAutoFit/>
          </a:bodyPr>
          <a:lstStyle/>
          <a:p>
            <a:pPr>
              <a:lnSpc>
                <a:spcPts val="2000"/>
              </a:lnSpc>
            </a:pPr>
            <a:r>
              <a:rPr lang="ja-JP" altLang="ja-JP" sz="1400" dirty="0" smtClean="0">
                <a:latin typeface="メイリオ" panose="020B0604030504040204" pitchFamily="50" charset="-128"/>
                <a:ea typeface="メイリオ" panose="020B0604030504040204" pitchFamily="50" charset="-128"/>
              </a:rPr>
              <a:t>持病</a:t>
            </a:r>
            <a:r>
              <a:rPr lang="ja-JP" altLang="ja-JP" sz="1400" dirty="0">
                <a:latin typeface="メイリオ" panose="020B0604030504040204" pitchFamily="50" charset="-128"/>
                <a:ea typeface="メイリオ" panose="020B0604030504040204" pitchFamily="50" charset="-128"/>
              </a:rPr>
              <a:t>がある方</a:t>
            </a:r>
            <a:r>
              <a:rPr lang="ja-JP" altLang="ja-JP" sz="1400" dirty="0" smtClean="0">
                <a:latin typeface="メイリオ" panose="020B0604030504040204" pitchFamily="50" charset="-128"/>
                <a:ea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rPr>
              <a:t>ご</a:t>
            </a:r>
            <a:r>
              <a:rPr lang="ja-JP" altLang="ja-JP" sz="1400" dirty="0" smtClean="0">
                <a:latin typeface="メイリオ" panose="020B0604030504040204" pitchFamily="50" charset="-128"/>
                <a:ea typeface="メイリオ" panose="020B0604030504040204" pitchFamily="50" charset="-128"/>
              </a:rPr>
              <a:t>高齢</a:t>
            </a:r>
            <a:r>
              <a:rPr lang="ja-JP" altLang="en-US" sz="1400" dirty="0" smtClean="0">
                <a:latin typeface="メイリオ" panose="020B0604030504040204" pitchFamily="50" charset="-128"/>
                <a:ea typeface="メイリオ" panose="020B0604030504040204" pitchFamily="50" charset="-128"/>
              </a:rPr>
              <a:t>の</a:t>
            </a:r>
            <a:r>
              <a:rPr lang="ja-JP" altLang="ja-JP" sz="1400" dirty="0" smtClean="0">
                <a:latin typeface="メイリオ" panose="020B0604030504040204" pitchFamily="50" charset="-128"/>
                <a:ea typeface="メイリオ" panose="020B0604030504040204" pitchFamily="50" charset="-128"/>
              </a:rPr>
              <a:t>方</a:t>
            </a:r>
            <a:r>
              <a:rPr lang="ja-JP" altLang="ja-JP" sz="1400" dirty="0">
                <a:latin typeface="メイリオ" panose="020B0604030504040204" pitchFamily="50" charset="-128"/>
                <a:ea typeface="メイリオ" panose="020B0604030504040204" pitchFamily="50" charset="-128"/>
              </a:rPr>
              <a:t>は、できるだけ人混みの多い場所を</a:t>
            </a:r>
            <a:r>
              <a:rPr lang="ja-JP" altLang="ja-JP" sz="1400" dirty="0" smtClean="0">
                <a:latin typeface="メイリオ" panose="020B0604030504040204" pitchFamily="50" charset="-128"/>
                <a:ea typeface="メイリオ" panose="020B0604030504040204" pitchFamily="50" charset="-128"/>
              </a:rPr>
              <a:t>避けるなど</a:t>
            </a:r>
            <a:r>
              <a:rPr lang="ja-JP" altLang="ja-JP" sz="1400" dirty="0">
                <a:latin typeface="メイリオ" panose="020B0604030504040204" pitchFamily="50" charset="-128"/>
                <a:ea typeface="メイリオ" panose="020B0604030504040204" pitchFamily="50" charset="-128"/>
              </a:rPr>
              <a:t>、より一層注意</a:t>
            </a:r>
            <a:r>
              <a:rPr lang="ja-JP" altLang="ja-JP" sz="1400" dirty="0" smtClean="0">
                <a:latin typeface="メイリオ" panose="020B0604030504040204" pitchFamily="50" charset="-128"/>
                <a:ea typeface="メイリオ" panose="020B0604030504040204" pitchFamily="50" charset="-128"/>
              </a:rPr>
              <a:t>して</a:t>
            </a:r>
            <a:r>
              <a:rPr lang="ja-JP" altLang="en-US" sz="1400" dirty="0" smtClean="0">
                <a:latin typeface="メイリオ" panose="020B0604030504040204" pitchFamily="50" charset="-128"/>
                <a:ea typeface="メイリオ" panose="020B0604030504040204" pitchFamily="50" charset="-128"/>
              </a:rPr>
              <a:t>くだ</a:t>
            </a:r>
            <a:r>
              <a:rPr lang="ja-JP" altLang="ja-JP" sz="1400" dirty="0" smtClean="0">
                <a:latin typeface="メイリオ" panose="020B0604030504040204" pitchFamily="50" charset="-128"/>
                <a:ea typeface="メイリオ" panose="020B0604030504040204" pitchFamily="50" charset="-128"/>
              </a:rPr>
              <a:t>さい。</a:t>
            </a:r>
            <a:endParaRPr lang="en-US" altLang="ja-JP" sz="1400" dirty="0" smtClean="0">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260351" y="6495908"/>
            <a:ext cx="6337001" cy="851515"/>
          </a:xfrm>
          <a:prstGeom prst="rect">
            <a:avLst/>
          </a:prstGeom>
          <a:noFill/>
        </p:spPr>
        <p:txBody>
          <a:bodyPr wrap="square" rtlCol="0">
            <a:spAutoFit/>
          </a:bodyPr>
          <a:lstStyle/>
          <a:p>
            <a:pPr>
              <a:lnSpc>
                <a:spcPts val="2000"/>
              </a:lnSpc>
            </a:pPr>
            <a:r>
              <a:rPr lang="ja-JP" altLang="ja-JP" sz="1400" dirty="0" smtClean="0">
                <a:latin typeface="メイリオ" panose="020B0604030504040204" pitchFamily="50" charset="-128"/>
                <a:ea typeface="メイリオ" panose="020B0604030504040204" pitchFamily="50" charset="-128"/>
              </a:rPr>
              <a:t>咳</a:t>
            </a:r>
            <a:r>
              <a:rPr lang="ja-JP" altLang="ja-JP" sz="1400" dirty="0">
                <a:latin typeface="メイリオ" panose="020B0604030504040204" pitchFamily="50" charset="-128"/>
                <a:ea typeface="メイリオ" panose="020B0604030504040204" pitchFamily="50" charset="-128"/>
              </a:rPr>
              <a:t>などの症状がある方は、咳やくしゃみを手で押さえると、その手で触ったものにウイルスが付着し、ドアノブなどを介して他の方に病気をうつす可能性がありますので、咳エチケットを</a:t>
            </a:r>
            <a:r>
              <a:rPr lang="ja-JP" altLang="ja-JP" sz="1400" dirty="0" smtClean="0">
                <a:latin typeface="メイリオ" panose="020B0604030504040204" pitchFamily="50" charset="-128"/>
                <a:ea typeface="メイリオ" panose="020B0604030504040204" pitchFamily="50" charset="-128"/>
              </a:rPr>
              <a:t>行って</a:t>
            </a:r>
            <a:r>
              <a:rPr lang="ja-JP" altLang="en-US" sz="1400" dirty="0" smtClean="0">
                <a:latin typeface="メイリオ" panose="020B0604030504040204" pitchFamily="50" charset="-128"/>
                <a:ea typeface="メイリオ" panose="020B0604030504040204" pitchFamily="50" charset="-128"/>
              </a:rPr>
              <a:t>くだ</a:t>
            </a:r>
            <a:r>
              <a:rPr lang="ja-JP" altLang="ja-JP" sz="1400" dirty="0" smtClean="0">
                <a:latin typeface="メイリオ" panose="020B0604030504040204" pitchFamily="50" charset="-128"/>
                <a:ea typeface="メイリオ" panose="020B0604030504040204" pitchFamily="50" charset="-128"/>
              </a:rPr>
              <a:t>さい。</a:t>
            </a:r>
            <a:endParaRPr lang="en-US" altLang="ja-JP" sz="14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91433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15888" y="530066"/>
            <a:ext cx="6626225" cy="40419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115888" y="314043"/>
            <a:ext cx="331311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ct val="150000"/>
              </a:lnSpc>
            </a:pPr>
            <a:endParaRPr kumimoji="1" lang="ja-JP" altLang="en-US" b="1" dirty="0">
              <a:latin typeface="メイリオ" panose="020B0604030504040204" pitchFamily="50" charset="-128"/>
              <a:ea typeface="メイリオ" panose="020B0604030504040204" pitchFamily="50" charset="-128"/>
            </a:endParaRPr>
          </a:p>
        </p:txBody>
      </p:sp>
      <p:sp>
        <p:nvSpPr>
          <p:cNvPr id="11" name="正方形/長方形 10"/>
          <p:cNvSpPr/>
          <p:nvPr/>
        </p:nvSpPr>
        <p:spPr>
          <a:xfrm>
            <a:off x="142168" y="5004718"/>
            <a:ext cx="6626225" cy="20875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249049" y="5277985"/>
            <a:ext cx="6571071" cy="595035"/>
          </a:xfrm>
          <a:prstGeom prst="rect">
            <a:avLst/>
          </a:prstGeom>
          <a:noFill/>
        </p:spPr>
        <p:txBody>
          <a:bodyPr wrap="square" rtlCol="0">
            <a:spAutoFit/>
          </a:bodyPr>
          <a:lstStyle/>
          <a:p>
            <a:pPr>
              <a:lnSpc>
                <a:spcPts val="2000"/>
              </a:lnSpc>
            </a:pPr>
            <a:r>
              <a:rPr lang="ja-JP" altLang="en-US" sz="1400" dirty="0" smtClean="0">
                <a:latin typeface="メイリオ" panose="020B0604030504040204" pitchFamily="50" charset="-128"/>
                <a:ea typeface="メイリオ" panose="020B0604030504040204" pitchFamily="50" charset="-128"/>
              </a:rPr>
              <a:t>その他、ご自身の</a:t>
            </a:r>
            <a:r>
              <a:rPr lang="ja-JP" altLang="ja-JP" sz="1400" dirty="0" smtClean="0">
                <a:latin typeface="メイリオ" panose="020B0604030504040204" pitchFamily="50" charset="-128"/>
                <a:ea typeface="メイリオ" panose="020B0604030504040204" pitchFamily="50" charset="-128"/>
              </a:rPr>
              <a:t>症状に不安</a:t>
            </a:r>
            <a:r>
              <a:rPr lang="ja-JP" altLang="ja-JP" sz="1400" dirty="0">
                <a:latin typeface="メイリオ" panose="020B0604030504040204" pitchFamily="50" charset="-128"/>
                <a:ea typeface="メイリオ" panose="020B0604030504040204" pitchFamily="50" charset="-128"/>
              </a:rPr>
              <a:t>が</a:t>
            </a:r>
            <a:r>
              <a:rPr lang="ja-JP" altLang="ja-JP" sz="1400" dirty="0" smtClean="0">
                <a:latin typeface="メイリオ" panose="020B0604030504040204" pitchFamily="50" charset="-128"/>
                <a:ea typeface="メイリオ" panose="020B0604030504040204" pitchFamily="50" charset="-128"/>
              </a:rPr>
              <a:t>ある</a:t>
            </a:r>
            <a:r>
              <a:rPr lang="ja-JP" altLang="en-US" sz="1400" dirty="0" smtClean="0">
                <a:latin typeface="メイリオ" panose="020B0604030504040204" pitchFamily="50" charset="-128"/>
                <a:ea typeface="メイリオ" panose="020B0604030504040204" pitchFamily="50" charset="-128"/>
              </a:rPr>
              <a:t>場合など、一般的なお問い合わせについては、次の窓口にご相談ください。　</a:t>
            </a:r>
            <a:endParaRPr lang="ja-JP" altLang="ja-JP" sz="400"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115888" y="314043"/>
            <a:ext cx="3313112" cy="400110"/>
          </a:xfrm>
          <a:prstGeom prst="rect">
            <a:avLst/>
          </a:prstGeom>
          <a:noFill/>
        </p:spPr>
        <p:txBody>
          <a:bodyPr wrap="square" rtlCol="0">
            <a:spAutoFit/>
          </a:bodyPr>
          <a:lstStyle/>
          <a:p>
            <a:r>
              <a:rPr kumimoji="1" lang="ja-JP" altLang="en-US" sz="2000" b="1" dirty="0" smtClean="0">
                <a:solidFill>
                  <a:schemeClr val="bg1"/>
                </a:solidFill>
                <a:latin typeface="メイリオ" panose="020B0604030504040204" pitchFamily="50" charset="-128"/>
                <a:ea typeface="メイリオ" panose="020B0604030504040204" pitchFamily="50" charset="-128"/>
              </a:rPr>
              <a:t>こんな方はご注意ください</a:t>
            </a:r>
            <a:endParaRPr kumimoji="1" lang="ja-JP" altLang="en-US" sz="2000" b="1" dirty="0">
              <a:solidFill>
                <a:schemeClr val="bg1"/>
              </a:solidFill>
              <a:latin typeface="メイリオ" panose="020B0604030504040204" pitchFamily="50" charset="-128"/>
              <a:ea typeface="メイリオ" panose="020B0604030504040204" pitchFamily="50" charset="-128"/>
            </a:endParaRPr>
          </a:p>
        </p:txBody>
      </p:sp>
      <p:sp>
        <p:nvSpPr>
          <p:cNvPr id="17" name="角丸四角形 16"/>
          <p:cNvSpPr/>
          <p:nvPr/>
        </p:nvSpPr>
        <p:spPr>
          <a:xfrm>
            <a:off x="115888" y="4742304"/>
            <a:ext cx="4753271"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ct val="150000"/>
              </a:lnSpc>
            </a:pPr>
            <a:endParaRPr kumimoji="1" lang="ja-JP" altLang="en-US" b="1"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63249" y="4765600"/>
            <a:ext cx="5303055" cy="400110"/>
          </a:xfrm>
          <a:prstGeom prst="rect">
            <a:avLst/>
          </a:prstGeom>
          <a:noFill/>
        </p:spPr>
        <p:txBody>
          <a:bodyPr wrap="square" rtlCol="0">
            <a:spAutoFit/>
          </a:bodyPr>
          <a:lstStyle/>
          <a:p>
            <a:r>
              <a:rPr kumimoji="1" lang="ja-JP" altLang="en-US" sz="2000" b="1" dirty="0" smtClean="0">
                <a:solidFill>
                  <a:schemeClr val="bg1"/>
                </a:solidFill>
                <a:latin typeface="メイリオ" panose="020B0604030504040204" pitchFamily="50" charset="-128"/>
                <a:ea typeface="メイリオ" panose="020B0604030504040204" pitchFamily="50" charset="-128"/>
              </a:rPr>
              <a:t>一般的なお問い合わせなどはこちら</a:t>
            </a:r>
            <a:endParaRPr kumimoji="1" lang="ja-JP" altLang="en-US" sz="2000" b="1" dirty="0">
              <a:solidFill>
                <a:schemeClr val="bg1"/>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142168" y="7402253"/>
            <a:ext cx="2350727" cy="307777"/>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rPr>
              <a:t>＜都道府県の連絡欄＞</a:t>
            </a:r>
            <a:endParaRPr kumimoji="1" lang="ja-JP" altLang="en-US" sz="1400" dirty="0">
              <a:latin typeface="メイリオ" panose="020B0604030504040204" pitchFamily="50" charset="-128"/>
              <a:ea typeface="メイリオ" panose="020B0604030504040204" pitchFamily="50" charset="-128"/>
            </a:endParaRPr>
          </a:p>
        </p:txBody>
      </p:sp>
      <p:sp>
        <p:nvSpPr>
          <p:cNvPr id="7" name="正方形/長方形 6"/>
          <p:cNvSpPr/>
          <p:nvPr/>
        </p:nvSpPr>
        <p:spPr>
          <a:xfrm>
            <a:off x="286929" y="7710031"/>
            <a:ext cx="6310721" cy="1110442"/>
          </a:xfrm>
          <a:prstGeom prst="rect">
            <a:avLst/>
          </a:prstGeom>
          <a:noFill/>
          <a:ln w="63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2"/>
          <a:stretch>
            <a:fillRect/>
          </a:stretch>
        </p:blipFill>
        <p:spPr>
          <a:xfrm>
            <a:off x="5852790" y="3668872"/>
            <a:ext cx="868258" cy="845905"/>
          </a:xfrm>
          <a:prstGeom prst="rect">
            <a:avLst/>
          </a:prstGeom>
        </p:spPr>
      </p:pic>
      <p:sp>
        <p:nvSpPr>
          <p:cNvPr id="3" name="テキスト ボックス 2"/>
          <p:cNvSpPr txBox="1"/>
          <p:nvPr/>
        </p:nvSpPr>
        <p:spPr>
          <a:xfrm>
            <a:off x="79603" y="854560"/>
            <a:ext cx="6641445" cy="1897955"/>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rPr>
              <a:t>　次の症状がある方は「帰国者・接触者相談センター」にご相談ください。</a:t>
            </a:r>
            <a:endParaRPr kumimoji="1" lang="en-US" altLang="ja-JP" sz="1400" dirty="0" smtClean="0">
              <a:latin typeface="メイリオ" panose="020B0604030504040204" pitchFamily="50" charset="-128"/>
              <a:ea typeface="メイリオ" panose="020B0604030504040204" pitchFamily="50" charset="-128"/>
            </a:endParaRPr>
          </a:p>
          <a:p>
            <a:endParaRPr kumimoji="1" lang="en-US" altLang="ja-JP" sz="1400" dirty="0" smtClean="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kumimoji="1" lang="en-US" altLang="ja-JP" sz="1400" dirty="0" smtClean="0">
              <a:latin typeface="メイリオ" panose="020B0604030504040204" pitchFamily="50" charset="-128"/>
              <a:ea typeface="メイリオ" panose="020B0604030504040204" pitchFamily="50" charset="-128"/>
            </a:endParaRPr>
          </a:p>
          <a:p>
            <a:endParaRPr kumimoji="1" lang="en-US" altLang="ja-JP" sz="1400" dirty="0" smtClean="0">
              <a:latin typeface="メイリオ" panose="020B0604030504040204" pitchFamily="50" charset="-128"/>
              <a:ea typeface="メイリオ" panose="020B0604030504040204" pitchFamily="50" charset="-128"/>
            </a:endParaRPr>
          </a:p>
          <a:p>
            <a:endParaRPr kumimoji="1" lang="en-US" altLang="ja-JP" sz="1400" dirty="0" smtClean="0">
              <a:latin typeface="メイリオ" panose="020B0604030504040204" pitchFamily="50" charset="-128"/>
              <a:ea typeface="メイリオ" panose="020B0604030504040204" pitchFamily="50" charset="-128"/>
            </a:endParaRPr>
          </a:p>
          <a:p>
            <a:pPr>
              <a:lnSpc>
                <a:spcPts val="2000"/>
              </a:lnSpc>
            </a:pPr>
            <a:r>
              <a:rPr lang="ja-JP" altLang="en-US" sz="1400" dirty="0" smtClean="0">
                <a:latin typeface="メイリオ" panose="020B0604030504040204" pitchFamily="50" charset="-128"/>
                <a:ea typeface="メイリオ" panose="020B0604030504040204" pitchFamily="50" charset="-128"/>
              </a:rPr>
              <a:t>　</a:t>
            </a:r>
            <a:endParaRPr kumimoji="1" lang="en-US" altLang="ja-JP" sz="1400" dirty="0" smtClean="0">
              <a:latin typeface="メイリオ" panose="020B0604030504040204" pitchFamily="50" charset="-128"/>
              <a:ea typeface="メイリオ" panose="020B0604030504040204" pitchFamily="50" charset="-128"/>
            </a:endParaRPr>
          </a:p>
          <a:p>
            <a:pPr>
              <a:lnSpc>
                <a:spcPts val="2000"/>
              </a:lnSpc>
            </a:pPr>
            <a:r>
              <a:rPr lang="ja-JP" altLang="en-US" sz="1400" dirty="0" smtClean="0">
                <a:latin typeface="メイリオ" panose="020B0604030504040204" pitchFamily="50" charset="-128"/>
                <a:ea typeface="メイリオ" panose="020B0604030504040204" pitchFamily="50" charset="-128"/>
              </a:rPr>
              <a:t>　</a:t>
            </a:r>
            <a:endParaRPr kumimoji="1" lang="ja-JP" altLang="en-US" sz="1400" dirty="0">
              <a:latin typeface="メイリオ" panose="020B0604030504040204" pitchFamily="50" charset="-128"/>
              <a:ea typeface="メイリオ" panose="020B0604030504040204"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2660408532"/>
              </p:ext>
            </p:extLst>
          </p:nvPr>
        </p:nvGraphicFramePr>
        <p:xfrm>
          <a:off x="574960" y="1200434"/>
          <a:ext cx="4942272" cy="919480"/>
        </p:xfrm>
        <a:graphic>
          <a:graphicData uri="http://schemas.openxmlformats.org/drawingml/2006/table">
            <a:tbl>
              <a:tblPr firstRow="1" bandRow="1">
                <a:tableStyleId>{21E4AEA4-8DFA-4A89-87EB-49C32662AFE0}</a:tableStyleId>
              </a:tblPr>
              <a:tblGrid>
                <a:gridCol w="4942272">
                  <a:extLst>
                    <a:ext uri="{9D8B030D-6E8A-4147-A177-3AD203B41FA5}">
                      <a16:colId xmlns:a16="http://schemas.microsoft.com/office/drawing/2014/main" val="129502461"/>
                    </a:ext>
                  </a:extLst>
                </a:gridCol>
              </a:tblGrid>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bg2">
                              <a:lumMod val="25000"/>
                            </a:schemeClr>
                          </a:solidFill>
                          <a:latin typeface="メイリオ" panose="020B0604030504040204" pitchFamily="50" charset="-128"/>
                          <a:ea typeface="メイリオ" panose="020B0604030504040204" pitchFamily="50" charset="-128"/>
                        </a:rPr>
                        <a:t>風邪の症状や</a:t>
                      </a:r>
                      <a:r>
                        <a:rPr kumimoji="1" lang="en-US" altLang="ja-JP" sz="1400" b="0" dirty="0" smtClean="0">
                          <a:solidFill>
                            <a:schemeClr val="bg2">
                              <a:lumMod val="25000"/>
                            </a:schemeClr>
                          </a:solidFill>
                          <a:latin typeface="メイリオ" panose="020B0604030504040204" pitchFamily="50" charset="-128"/>
                          <a:ea typeface="メイリオ" panose="020B0604030504040204" pitchFamily="50" charset="-128"/>
                        </a:rPr>
                        <a:t>37.5</a:t>
                      </a:r>
                      <a:r>
                        <a:rPr kumimoji="1" lang="ja-JP" altLang="en-US" sz="1400" b="0" dirty="0" smtClean="0">
                          <a:solidFill>
                            <a:schemeClr val="bg2">
                              <a:lumMod val="25000"/>
                            </a:schemeClr>
                          </a:solidFill>
                          <a:latin typeface="メイリオ" panose="020B0604030504040204" pitchFamily="50" charset="-128"/>
                          <a:ea typeface="メイリオ" panose="020B0604030504040204" pitchFamily="50" charset="-128"/>
                        </a:rPr>
                        <a:t>℃以上の発熱が４日以上続いている</a:t>
                      </a:r>
                      <a:endParaRPr kumimoji="1" lang="en-US" altLang="ja-JP" sz="1400" b="0" dirty="0" smtClean="0">
                        <a:solidFill>
                          <a:schemeClr val="bg2">
                            <a:lumMod val="25000"/>
                          </a:schemeClr>
                        </a:solidFill>
                        <a:latin typeface="メイリオ" panose="020B0604030504040204" pitchFamily="50" charset="-128"/>
                        <a:ea typeface="メイリオ" panose="020B0604030504040204" pitchFamily="50" charset="-128"/>
                      </a:endParaRPr>
                    </a:p>
                    <a:p>
                      <a:pPr marL="0" marR="0" lvl="0" indent="0" algn="l" defTabSz="1219170" rtl="0" eaLnBrk="1" fontAlgn="auto" latinLnBrk="0" hangingPunct="1">
                        <a:lnSpc>
                          <a:spcPct val="100000"/>
                        </a:lnSpc>
                        <a:spcBef>
                          <a:spcPts val="0"/>
                        </a:spcBef>
                        <a:spcAft>
                          <a:spcPts val="0"/>
                        </a:spcAft>
                        <a:buClrTx/>
                        <a:buSzTx/>
                        <a:buFontTx/>
                        <a:buNone/>
                        <a:tabLst/>
                        <a:defRPr/>
                      </a:pPr>
                      <a:endParaRPr kumimoji="1" lang="en-US" altLang="ja-JP" sz="200" b="0" dirty="0" smtClean="0">
                        <a:solidFill>
                          <a:schemeClr val="bg2">
                            <a:lumMod val="25000"/>
                          </a:schemeClr>
                        </a:solidFill>
                        <a:latin typeface="メイリオ" panose="020B0604030504040204" pitchFamily="50" charset="-128"/>
                        <a:ea typeface="メイリオ" panose="020B0604030504040204" pitchFamily="50" charset="-128"/>
                      </a:endParaRPr>
                    </a:p>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bg2">
                              <a:lumMod val="25000"/>
                            </a:schemeClr>
                          </a:solidFill>
                          <a:latin typeface="メイリオ" panose="020B0604030504040204" pitchFamily="50" charset="-128"/>
                          <a:ea typeface="メイリオ" panose="020B0604030504040204" pitchFamily="50" charset="-128"/>
                        </a:rPr>
                        <a:t>（解熱剤を飲み続けなければならないときを含みます）</a:t>
                      </a:r>
                      <a:endParaRPr kumimoji="1" lang="en-US" altLang="ja-JP" sz="1400" b="0" dirty="0" smtClean="0">
                        <a:solidFill>
                          <a:schemeClr val="bg2">
                            <a:lumMod val="25000"/>
                          </a:schemeClr>
                        </a:solidFill>
                        <a:latin typeface="メイリオ" panose="020B0604030504040204" pitchFamily="50" charset="-128"/>
                        <a:ea typeface="メイリオ" panose="020B0604030504040204" pitchFamily="50" charset="-128"/>
                      </a:endParaRPr>
                    </a:p>
                  </a:txBody>
                  <a:tcPr anchor="ctr">
                    <a:solidFill>
                      <a:srgbClr val="D3DFEE"/>
                    </a:solidFill>
                  </a:tcPr>
                </a:tc>
                <a:extLst>
                  <a:ext uri="{0D108BD9-81ED-4DB2-BD59-A6C34878D82A}">
                    <a16:rowId xmlns:a16="http://schemas.microsoft.com/office/drawing/2014/main" val="1902941195"/>
                  </a:ext>
                </a:extLst>
              </a:tr>
              <a:tr h="370840">
                <a:tc>
                  <a:txBody>
                    <a:bodyPr/>
                    <a:lstStyle/>
                    <a:p>
                      <a:r>
                        <a:rPr kumimoji="1" lang="ja-JP" altLang="en-US" sz="1400" b="0" dirty="0" smtClean="0">
                          <a:solidFill>
                            <a:schemeClr val="bg2">
                              <a:lumMod val="25000"/>
                            </a:schemeClr>
                          </a:solidFill>
                          <a:latin typeface="メイリオ" panose="020B0604030504040204" pitchFamily="50" charset="-128"/>
                          <a:ea typeface="メイリオ" panose="020B0604030504040204" pitchFamily="50" charset="-128"/>
                        </a:rPr>
                        <a:t>強いだるさ（倦怠感）や息苦しさ（呼吸困難）がある</a:t>
                      </a:r>
                      <a:endParaRPr kumimoji="1" lang="en-US" altLang="ja-JP" sz="1400" b="0" dirty="0" smtClean="0">
                        <a:solidFill>
                          <a:schemeClr val="bg2">
                            <a:lumMod val="25000"/>
                          </a:schemeClr>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15377776"/>
                  </a:ext>
                </a:extLst>
              </a:tr>
            </a:tbl>
          </a:graphicData>
        </a:graphic>
      </p:graphicFrame>
      <p:sp>
        <p:nvSpPr>
          <p:cNvPr id="2" name="テキスト ボックス 1"/>
          <p:cNvSpPr txBox="1"/>
          <p:nvPr/>
        </p:nvSpPr>
        <p:spPr>
          <a:xfrm>
            <a:off x="4797152" y="8820472"/>
            <a:ext cx="1988841" cy="276999"/>
          </a:xfrm>
          <a:prstGeom prst="rect">
            <a:avLst/>
          </a:prstGeom>
          <a:noFill/>
        </p:spPr>
        <p:txBody>
          <a:bodyPr wrap="square" rtlCol="0">
            <a:spAutoFit/>
          </a:bodyPr>
          <a:lstStyle/>
          <a:p>
            <a:pPr algn="r"/>
            <a:r>
              <a:rPr kumimoji="1" lang="ja-JP" altLang="en-US" sz="1200" dirty="0" smtClean="0">
                <a:latin typeface="+mn-ea"/>
              </a:rPr>
              <a:t>令和</a:t>
            </a:r>
            <a:r>
              <a:rPr kumimoji="1" lang="en-US" altLang="ja-JP" sz="1200" dirty="0" smtClean="0">
                <a:latin typeface="+mn-ea"/>
              </a:rPr>
              <a:t>2</a:t>
            </a:r>
            <a:r>
              <a:rPr kumimoji="1" lang="ja-JP" altLang="en-US" sz="1200" dirty="0" smtClean="0">
                <a:latin typeface="+mn-ea"/>
              </a:rPr>
              <a:t>年</a:t>
            </a:r>
            <a:r>
              <a:rPr kumimoji="1" lang="en-US" altLang="ja-JP" sz="1200" dirty="0" smtClean="0">
                <a:latin typeface="+mn-ea"/>
              </a:rPr>
              <a:t>2</a:t>
            </a:r>
            <a:r>
              <a:rPr kumimoji="1" lang="ja-JP" altLang="en-US" sz="1200" dirty="0" smtClean="0">
                <a:latin typeface="+mn-ea"/>
              </a:rPr>
              <a:t>月</a:t>
            </a:r>
            <a:r>
              <a:rPr kumimoji="1" lang="en-US" altLang="ja-JP" sz="1200" dirty="0" smtClean="0">
                <a:latin typeface="+mn-ea"/>
              </a:rPr>
              <a:t>17</a:t>
            </a:r>
            <a:r>
              <a:rPr kumimoji="1" lang="ja-JP" altLang="en-US" sz="1200" dirty="0" smtClean="0">
                <a:latin typeface="+mn-ea"/>
              </a:rPr>
              <a:t>日改訂版</a:t>
            </a:r>
            <a:endParaRPr kumimoji="1" lang="ja-JP" altLang="en-US" sz="1200" dirty="0">
              <a:latin typeface="+mn-ea"/>
            </a:endParaRPr>
          </a:p>
        </p:txBody>
      </p:sp>
      <p:sp>
        <p:nvSpPr>
          <p:cNvPr id="19" name="テキスト ボックス 18"/>
          <p:cNvSpPr txBox="1"/>
          <p:nvPr/>
        </p:nvSpPr>
        <p:spPr>
          <a:xfrm>
            <a:off x="286929" y="3946184"/>
            <a:ext cx="6641445" cy="605294"/>
          </a:xfrm>
          <a:prstGeom prst="rect">
            <a:avLst/>
          </a:prstGeom>
          <a:noFill/>
        </p:spPr>
        <p:txBody>
          <a:bodyPr wrap="square" rtlCol="0">
            <a:spAutoFit/>
          </a:bodyPr>
          <a:lstStyle/>
          <a:p>
            <a:pPr>
              <a:lnSpc>
                <a:spcPts val="2000"/>
              </a:lnSpc>
            </a:pP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https://www.mhlw.go.jp/stf/seisakunitsuite/bunya</a:t>
            </a:r>
            <a:r>
              <a:rPr lang="en-US" altLang="ja-JP" sz="1400" dirty="0" smtClean="0">
                <a:latin typeface="メイリオ" panose="020B0604030504040204" pitchFamily="50" charset="-128"/>
                <a:ea typeface="メイリオ" panose="020B0604030504040204" pitchFamily="50" charset="-128"/>
              </a:rPr>
              <a:t>/</a:t>
            </a:r>
          </a:p>
          <a:p>
            <a:pPr>
              <a:lnSpc>
                <a:spcPts val="2000"/>
              </a:lnSpc>
            </a:pPr>
            <a:r>
              <a:rPr lang="ja-JP" altLang="en-US" sz="1400" dirty="0" smtClean="0">
                <a:latin typeface="メイリオ" panose="020B0604030504040204" pitchFamily="50" charset="-128"/>
                <a:ea typeface="メイリオ" panose="020B0604030504040204" pitchFamily="50" charset="-128"/>
              </a:rPr>
              <a:t>　　　</a:t>
            </a:r>
            <a:r>
              <a:rPr lang="en-US" altLang="ja-JP" sz="1400" dirty="0" err="1" smtClean="0">
                <a:latin typeface="メイリオ" panose="020B0604030504040204" pitchFamily="50" charset="-128"/>
                <a:ea typeface="メイリオ" panose="020B0604030504040204" pitchFamily="50" charset="-128"/>
              </a:rPr>
              <a:t>kenkou_iryou</a:t>
            </a:r>
            <a:r>
              <a:rPr lang="en-US" altLang="ja-JP" sz="1400" dirty="0" smtClean="0">
                <a:latin typeface="メイリオ" panose="020B0604030504040204" pitchFamily="50" charset="-128"/>
                <a:ea typeface="メイリオ" panose="020B0604030504040204" pitchFamily="50" charset="-128"/>
              </a:rPr>
              <a:t>/covid19-kikokusyasessyokusya.html</a:t>
            </a:r>
            <a:r>
              <a:rPr lang="ja-JP" altLang="en-US" sz="1400" dirty="0" smtClean="0">
                <a:latin typeface="メイリオ" panose="020B0604030504040204" pitchFamily="50" charset="-128"/>
                <a:ea typeface="メイリオ" panose="020B0604030504040204" pitchFamily="50" charset="-128"/>
              </a:rPr>
              <a:t>　</a:t>
            </a:r>
            <a:endParaRPr kumimoji="1" lang="ja-JP" altLang="en-US" sz="1400" dirty="0">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180712" y="2599134"/>
            <a:ext cx="6641445" cy="820738"/>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rPr>
              <a:t>センター</a:t>
            </a:r>
            <a:r>
              <a:rPr lang="ja-JP" altLang="en-US" sz="1400" dirty="0">
                <a:latin typeface="メイリオ" panose="020B0604030504040204" pitchFamily="50" charset="-128"/>
                <a:ea typeface="メイリオ" panose="020B0604030504040204" pitchFamily="50" charset="-128"/>
              </a:rPr>
              <a:t>でご相談の結果、新型コロナウイルス感染の疑いのある場合には、</a:t>
            </a:r>
            <a:endParaRPr lang="en-US" altLang="ja-JP" sz="1400" dirty="0">
              <a:latin typeface="メイリオ" panose="020B0604030504040204" pitchFamily="50" charset="-128"/>
              <a:ea typeface="メイリオ" panose="020B0604030504040204" pitchFamily="50" charset="-128"/>
            </a:endParaRPr>
          </a:p>
          <a:p>
            <a:pPr>
              <a:lnSpc>
                <a:spcPts val="2000"/>
              </a:lnSpc>
            </a:pPr>
            <a:r>
              <a:rPr lang="ja-JP" altLang="en-US" sz="1400" dirty="0">
                <a:latin typeface="メイリオ" panose="020B0604030504040204" pitchFamily="50" charset="-128"/>
                <a:ea typeface="メイリオ" panose="020B0604030504040204" pitchFamily="50" charset="-128"/>
              </a:rPr>
              <a:t>　専門の「</a:t>
            </a:r>
            <a:r>
              <a:rPr lang="ja-JP" altLang="ja-JP" sz="1400" dirty="0">
                <a:latin typeface="メイリオ" panose="020B0604030504040204" pitchFamily="50" charset="-128"/>
                <a:ea typeface="メイリオ" panose="020B0604030504040204" pitchFamily="50" charset="-128"/>
              </a:rPr>
              <a:t>帰国者・接触者外来</a:t>
            </a:r>
            <a:r>
              <a:rPr lang="ja-JP" altLang="en-US" sz="1400" dirty="0">
                <a:latin typeface="メイリオ" panose="020B0604030504040204" pitchFamily="50" charset="-128"/>
                <a:ea typeface="メイリオ" panose="020B0604030504040204" pitchFamily="50" charset="-128"/>
              </a:rPr>
              <a:t>」</a:t>
            </a:r>
            <a:r>
              <a:rPr lang="ja-JP" altLang="ja-JP" sz="1400" dirty="0">
                <a:latin typeface="メイリオ" panose="020B0604030504040204" pitchFamily="50" charset="-128"/>
                <a:ea typeface="メイリオ" panose="020B0604030504040204" pitchFamily="50" charset="-128"/>
              </a:rPr>
              <a:t>をご紹介しています。</a:t>
            </a:r>
            <a:endParaRPr lang="en-US" altLang="ja-JP" sz="1400" dirty="0">
              <a:latin typeface="メイリオ" panose="020B0604030504040204" pitchFamily="50" charset="-128"/>
              <a:ea typeface="メイリオ" panose="020B0604030504040204" pitchFamily="50" charset="-128"/>
            </a:endParaRPr>
          </a:p>
          <a:p>
            <a:pPr>
              <a:lnSpc>
                <a:spcPts val="2000"/>
              </a:lnSpc>
            </a:pPr>
            <a:r>
              <a:rPr lang="ja-JP" altLang="en-US" sz="1400" dirty="0">
                <a:latin typeface="メイリオ" panose="020B0604030504040204" pitchFamily="50" charset="-128"/>
                <a:ea typeface="メイリオ" panose="020B0604030504040204" pitchFamily="50" charset="-128"/>
              </a:rPr>
              <a:t>　マスクを着用し、公共交通機関の利用を避けて受診してください</a:t>
            </a:r>
            <a:r>
              <a:rPr lang="ja-JP" altLang="en-US" sz="1400" dirty="0" smtClean="0">
                <a:latin typeface="メイリオ" panose="020B0604030504040204" pitchFamily="50" charset="-128"/>
                <a:ea typeface="メイリオ" panose="020B0604030504040204" pitchFamily="50" charset="-128"/>
              </a:rPr>
              <a:t>。　</a:t>
            </a:r>
            <a:endParaRPr kumimoji="1" lang="ja-JP" altLang="en-US" sz="1400" dirty="0">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134557" y="3431679"/>
            <a:ext cx="6641445" cy="564257"/>
          </a:xfrm>
          <a:prstGeom prst="rect">
            <a:avLst/>
          </a:prstGeom>
          <a:noFill/>
        </p:spPr>
        <p:txBody>
          <a:bodyPr wrap="square" rtlCol="0">
            <a:spAutoFit/>
          </a:bodyPr>
          <a:lstStyle/>
          <a:p>
            <a:r>
              <a:rPr lang="ja-JP" altLang="en-US" sz="1400" dirty="0" smtClean="0">
                <a:latin typeface="メイリオ" panose="020B0604030504040204" pitchFamily="50" charset="-128"/>
                <a:ea typeface="メイリオ" panose="020B0604030504040204" pitchFamily="50" charset="-128"/>
              </a:rPr>
              <a:t>　</a:t>
            </a:r>
            <a:r>
              <a:rPr lang="ja-JP" altLang="ja-JP" sz="1400" dirty="0" smtClean="0">
                <a:latin typeface="メイリオ" panose="020B0604030504040204" pitchFamily="50" charset="-128"/>
                <a:ea typeface="メイリオ" panose="020B0604030504040204" pitchFamily="50" charset="-128"/>
              </a:rPr>
              <a:t>「</a:t>
            </a:r>
            <a:r>
              <a:rPr lang="ja-JP" altLang="ja-JP" sz="1400" dirty="0">
                <a:latin typeface="メイリオ" panose="020B0604030504040204" pitchFamily="50" charset="-128"/>
                <a:ea typeface="メイリオ" panose="020B0604030504040204" pitchFamily="50" charset="-128"/>
              </a:rPr>
              <a:t>帰国者・接触者相談センター</a:t>
            </a:r>
            <a:r>
              <a:rPr lang="ja-JP" altLang="ja-JP" sz="1400" dirty="0" smtClean="0">
                <a:latin typeface="メイリオ" panose="020B0604030504040204" pitchFamily="50" charset="-128"/>
                <a:ea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rPr>
              <a:t>はすべての都道府県で設置して</a:t>
            </a:r>
            <a:r>
              <a:rPr lang="ja-JP" altLang="ja-JP" sz="1400" dirty="0">
                <a:latin typeface="メイリオ" panose="020B0604030504040204" pitchFamily="50" charset="-128"/>
                <a:ea typeface="メイリオ" panose="020B0604030504040204" pitchFamily="50" charset="-128"/>
              </a:rPr>
              <a:t>います。</a:t>
            </a:r>
            <a:endParaRPr lang="en-US" altLang="ja-JP" sz="1400" dirty="0">
              <a:latin typeface="メイリオ" panose="020B0604030504040204" pitchFamily="50" charset="-128"/>
              <a:ea typeface="メイリオ" panose="020B0604030504040204" pitchFamily="50" charset="-128"/>
            </a:endParaRPr>
          </a:p>
          <a:p>
            <a:pPr>
              <a:lnSpc>
                <a:spcPts val="2000"/>
              </a:lnSpc>
            </a:pPr>
            <a:r>
              <a:rPr lang="ja-JP" altLang="en-US" sz="1600" dirty="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詳しくは</a:t>
            </a:r>
            <a:r>
              <a:rPr lang="ja-JP" altLang="en-US" sz="1400" dirty="0" smtClean="0">
                <a:latin typeface="メイリオ" panose="020B0604030504040204" pitchFamily="50" charset="-128"/>
                <a:ea typeface="メイリオ" panose="020B0604030504040204" pitchFamily="50" charset="-128"/>
              </a:rPr>
              <a:t>以下</a:t>
            </a:r>
            <a:r>
              <a:rPr lang="ja-JP" altLang="en-US" sz="1400" dirty="0">
                <a:latin typeface="メイリオ" panose="020B0604030504040204" pitchFamily="50" charset="-128"/>
                <a:ea typeface="メイリオ" panose="020B0604030504040204" pitchFamily="50" charset="-128"/>
              </a:rPr>
              <a:t>の</a:t>
            </a:r>
            <a:r>
              <a:rPr lang="en-US" altLang="ja-JP" sz="1400" dirty="0" smtClean="0">
                <a:latin typeface="メイリオ" panose="020B0604030504040204" pitchFamily="50" charset="-128"/>
                <a:ea typeface="メイリオ" panose="020B0604030504040204" pitchFamily="50" charset="-128"/>
              </a:rPr>
              <a:t>URL</a:t>
            </a:r>
            <a:r>
              <a:rPr lang="ja-JP" altLang="en-US" sz="1400" dirty="0" smtClean="0">
                <a:latin typeface="メイリオ" panose="020B0604030504040204" pitchFamily="50" charset="-128"/>
                <a:ea typeface="メイリオ" panose="020B0604030504040204" pitchFamily="50" charset="-128"/>
              </a:rPr>
              <a:t>または</a:t>
            </a:r>
            <a:r>
              <a:rPr lang="en-US" altLang="ja-JP" sz="1400" dirty="0" smtClean="0">
                <a:latin typeface="メイリオ" panose="020B0604030504040204" pitchFamily="50" charset="-128"/>
                <a:ea typeface="メイリオ" panose="020B0604030504040204" pitchFamily="50" charset="-128"/>
              </a:rPr>
              <a:t>QR</a:t>
            </a:r>
            <a:r>
              <a:rPr lang="ja-JP" altLang="en-US" sz="1400" dirty="0" smtClean="0">
                <a:latin typeface="メイリオ" panose="020B0604030504040204" pitchFamily="50" charset="-128"/>
                <a:ea typeface="メイリオ" panose="020B0604030504040204" pitchFamily="50" charset="-128"/>
              </a:rPr>
              <a:t>コードから</a:t>
            </a:r>
            <a:r>
              <a:rPr lang="ja-JP" altLang="en-US" sz="1400" dirty="0">
                <a:latin typeface="メイリオ" panose="020B0604030504040204" pitchFamily="50" charset="-128"/>
                <a:ea typeface="メイリオ" panose="020B0604030504040204" pitchFamily="50" charset="-128"/>
              </a:rPr>
              <a:t>ご覧いただけます</a:t>
            </a:r>
            <a:r>
              <a:rPr lang="ja-JP" altLang="en-US" sz="1400" dirty="0" smtClean="0">
                <a:latin typeface="メイリオ" panose="020B0604030504040204" pitchFamily="50" charset="-128"/>
                <a:ea typeface="メイリオ" panose="020B0604030504040204" pitchFamily="50" charset="-128"/>
              </a:rPr>
              <a:t>。　</a:t>
            </a:r>
            <a:endParaRPr kumimoji="1" lang="ja-JP" altLang="en-US" sz="1400" dirty="0">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286929" y="2203952"/>
            <a:ext cx="6641445" cy="307777"/>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rPr>
              <a:t>　</a:t>
            </a:r>
            <a:r>
              <a:rPr kumimoji="1" lang="en-US" altLang="ja-JP" sz="1400" b="1" u="sng" dirty="0" smtClean="0">
                <a:latin typeface="メイリオ" panose="020B0604030504040204" pitchFamily="50" charset="-128"/>
                <a:ea typeface="メイリオ" panose="020B0604030504040204" pitchFamily="50" charset="-128"/>
              </a:rPr>
              <a:t>※</a:t>
            </a:r>
            <a:r>
              <a:rPr kumimoji="1" lang="ja-JP" altLang="en-US" sz="1400" b="1" u="sng" dirty="0" smtClean="0">
                <a:latin typeface="メイリオ" panose="020B0604030504040204" pitchFamily="50" charset="-128"/>
                <a:ea typeface="メイリオ" panose="020B0604030504040204" pitchFamily="50" charset="-128"/>
              </a:rPr>
              <a:t>　高齢者や基礎疾患等のある方は、上の状態が２日程度続く場合</a:t>
            </a:r>
            <a:r>
              <a:rPr lang="ja-JP" altLang="en-US" sz="1400" dirty="0" smtClean="0">
                <a:latin typeface="メイリオ" panose="020B0604030504040204" pitchFamily="50" charset="-128"/>
                <a:ea typeface="メイリオ" panose="020B0604030504040204" pitchFamily="50" charset="-128"/>
              </a:rPr>
              <a:t>　</a:t>
            </a:r>
            <a:endParaRPr kumimoji="1" lang="ja-JP" altLang="en-US" sz="1400" dirty="0">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134558" y="6494312"/>
            <a:ext cx="6723442" cy="605294"/>
          </a:xfrm>
          <a:prstGeom prst="rect">
            <a:avLst/>
          </a:prstGeom>
          <a:noFill/>
        </p:spPr>
        <p:txBody>
          <a:bodyPr wrap="square" rtlCol="0">
            <a:spAutoFit/>
          </a:bodyPr>
          <a:lstStyle/>
          <a:p>
            <a:pPr>
              <a:lnSpc>
                <a:spcPts val="2000"/>
              </a:lnSpc>
            </a:pPr>
            <a:r>
              <a:rPr lang="ja-JP" altLang="en-US" sz="1300" dirty="0" smtClean="0">
                <a:latin typeface="メイリオ" panose="020B0604030504040204" pitchFamily="50" charset="-128"/>
                <a:ea typeface="メイリオ" panose="020B0604030504040204" pitchFamily="50" charset="-128"/>
              </a:rPr>
              <a:t>　聴覚</a:t>
            </a:r>
            <a:r>
              <a:rPr lang="ja-JP" altLang="en-US" sz="1300" dirty="0">
                <a:latin typeface="メイリオ" panose="020B0604030504040204" pitchFamily="50" charset="-128"/>
                <a:ea typeface="メイリオ" panose="020B0604030504040204" pitchFamily="50" charset="-128"/>
              </a:rPr>
              <a:t>に障害のある方をはじめ、電話でのご相談が難しい</a:t>
            </a:r>
            <a:r>
              <a:rPr lang="ja-JP" altLang="en-US" sz="1300" dirty="0" smtClean="0">
                <a:latin typeface="メイリオ" panose="020B0604030504040204" pitchFamily="50" charset="-128"/>
                <a:ea typeface="メイリオ" panose="020B0604030504040204" pitchFamily="50" charset="-128"/>
              </a:rPr>
              <a:t>方</a:t>
            </a:r>
            <a:r>
              <a:rPr lang="ja-JP" altLang="en-US" sz="1200" dirty="0" smtClean="0">
                <a:latin typeface="メイリオ" panose="020B0604030504040204" pitchFamily="50" charset="-128"/>
                <a:ea typeface="メイリオ" panose="020B0604030504040204" pitchFamily="50" charset="-128"/>
              </a:rPr>
              <a:t>　</a:t>
            </a:r>
            <a:r>
              <a:rPr lang="en-US" altLang="ja-JP" sz="1300" dirty="0" smtClean="0">
                <a:latin typeface="メイリオ" panose="020B0604030504040204" pitchFamily="50" charset="-128"/>
                <a:ea typeface="メイリオ" panose="020B0604030504040204" pitchFamily="50" charset="-128"/>
              </a:rPr>
              <a:t>FAX</a:t>
            </a:r>
            <a:r>
              <a:rPr lang="ja-JP" altLang="en-US" sz="1200" dirty="0" smtClean="0">
                <a:latin typeface="メイリオ" panose="020B0604030504040204" pitchFamily="50" charset="-128"/>
                <a:ea typeface="メイリオ" panose="020B0604030504040204" pitchFamily="50" charset="-128"/>
              </a:rPr>
              <a:t>　</a:t>
            </a:r>
            <a:r>
              <a:rPr lang="en-US" altLang="ja-JP" sz="1300" dirty="0" smtClean="0">
                <a:latin typeface="メイリオ" panose="020B0604030504040204" pitchFamily="50" charset="-128"/>
                <a:ea typeface="メイリオ" panose="020B0604030504040204" pitchFamily="50" charset="-128"/>
              </a:rPr>
              <a:t>03-3595-2756</a:t>
            </a:r>
            <a:endParaRPr lang="en-US" altLang="ja-JP" sz="1300" dirty="0">
              <a:latin typeface="メイリオ" panose="020B0604030504040204" pitchFamily="50" charset="-128"/>
              <a:ea typeface="メイリオ" panose="020B0604030504040204" pitchFamily="50" charset="-128"/>
            </a:endParaRPr>
          </a:p>
          <a:p>
            <a:pPr>
              <a:lnSpc>
                <a:spcPts val="2000"/>
              </a:lnSpc>
            </a:pPr>
            <a:r>
              <a:rPr lang="ja-JP" altLang="en-US" sz="1400" dirty="0" smtClean="0">
                <a:latin typeface="メイリオ" panose="020B0604030504040204" pitchFamily="50" charset="-128"/>
                <a:ea typeface="メイリオ" panose="020B0604030504040204" pitchFamily="50" charset="-128"/>
              </a:rPr>
              <a:t>　</a:t>
            </a:r>
            <a:endParaRPr lang="ja-JP" altLang="ja-JP" sz="400"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156753" y="5910922"/>
            <a:ext cx="6571071" cy="605294"/>
          </a:xfrm>
          <a:prstGeom prst="rect">
            <a:avLst/>
          </a:prstGeom>
          <a:noFill/>
        </p:spPr>
        <p:txBody>
          <a:bodyPr wrap="square" rtlCol="0">
            <a:spAutoFit/>
          </a:bodyPr>
          <a:lstStyle/>
          <a:p>
            <a:pPr>
              <a:lnSpc>
                <a:spcPts val="2000"/>
              </a:lnSpc>
            </a:pPr>
            <a:r>
              <a:rPr lang="ja-JP" altLang="en-US" sz="1400" dirty="0" smtClean="0">
                <a:latin typeface="メイリオ" panose="020B0604030504040204" pitchFamily="50" charset="-128"/>
                <a:ea typeface="メイリオ" panose="020B0604030504040204" pitchFamily="50" charset="-128"/>
              </a:rPr>
              <a:t>　　厚生</a:t>
            </a:r>
            <a:r>
              <a:rPr lang="ja-JP" altLang="en-US" sz="1400" dirty="0">
                <a:latin typeface="メイリオ" panose="020B0604030504040204" pitchFamily="50" charset="-128"/>
                <a:ea typeface="メイリオ" panose="020B0604030504040204" pitchFamily="50" charset="-128"/>
              </a:rPr>
              <a:t>労働省</a:t>
            </a:r>
            <a:r>
              <a:rPr lang="ja-JP" altLang="ja-JP" sz="1400" dirty="0">
                <a:latin typeface="メイリオ" panose="020B0604030504040204" pitchFamily="50" charset="-128"/>
                <a:ea typeface="メイリオ" panose="020B0604030504040204" pitchFamily="50" charset="-128"/>
              </a:rPr>
              <a:t>相談窓口　電話番号　</a:t>
            </a:r>
            <a:r>
              <a:rPr lang="en-US" altLang="ja-JP" sz="1400" dirty="0">
                <a:latin typeface="メイリオ" panose="020B0604030504040204" pitchFamily="50" charset="-128"/>
                <a:ea typeface="メイリオ" panose="020B0604030504040204" pitchFamily="50" charset="-128"/>
              </a:rPr>
              <a:t>0120-565653</a:t>
            </a:r>
            <a:r>
              <a:rPr lang="ja-JP" altLang="en-US" sz="1400" dirty="0">
                <a:latin typeface="メイリオ" panose="020B0604030504040204" pitchFamily="50" charset="-128"/>
                <a:ea typeface="メイリオ" panose="020B0604030504040204" pitchFamily="50" charset="-128"/>
              </a:rPr>
              <a:t>（フリ</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ダイヤル）</a:t>
            </a:r>
            <a:endParaRPr lang="en-US" altLang="ja-JP" sz="1400" dirty="0">
              <a:latin typeface="メイリオ" panose="020B0604030504040204" pitchFamily="50" charset="-128"/>
              <a:ea typeface="メイリオ" panose="020B0604030504040204" pitchFamily="50" charset="-128"/>
            </a:endParaRPr>
          </a:p>
          <a:p>
            <a:pPr>
              <a:lnSpc>
                <a:spcPts val="2000"/>
              </a:lnSpc>
            </a:pPr>
            <a:r>
              <a:rPr lang="ja-JP" altLang="en-US" sz="1400" dirty="0">
                <a:latin typeface="メイリオ" panose="020B0604030504040204" pitchFamily="50" charset="-128"/>
                <a:ea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rPr>
              <a:t>受付</a:t>
            </a:r>
            <a:r>
              <a:rPr lang="ja-JP" altLang="en-US" sz="1400" dirty="0">
                <a:latin typeface="メイリオ" panose="020B0604030504040204" pitchFamily="50" charset="-128"/>
                <a:ea typeface="メイリオ" panose="020B0604030504040204" pitchFamily="50" charset="-128"/>
              </a:rPr>
              <a:t>時間　</a:t>
            </a:r>
            <a:r>
              <a:rPr lang="en-US" altLang="ja-JP" sz="1400" dirty="0">
                <a:latin typeface="メイリオ" panose="020B0604030504040204" pitchFamily="50" charset="-128"/>
                <a:ea typeface="メイリオ" panose="020B0604030504040204" pitchFamily="50" charset="-128"/>
              </a:rPr>
              <a:t>9:00</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21:00</a:t>
            </a:r>
            <a:r>
              <a:rPr lang="ja-JP" altLang="en-US" sz="1400" dirty="0">
                <a:latin typeface="メイリオ" panose="020B0604030504040204" pitchFamily="50" charset="-128"/>
                <a:ea typeface="メイリオ" panose="020B0604030504040204" pitchFamily="50" charset="-128"/>
              </a:rPr>
              <a:t>（土日・祝日も実施</a:t>
            </a:r>
            <a:r>
              <a:rPr lang="ja-JP" altLang="en-US" sz="1400" dirty="0" smtClean="0">
                <a:latin typeface="メイリオ" panose="020B0604030504040204" pitchFamily="50" charset="-128"/>
                <a:ea typeface="メイリオ" panose="020B0604030504040204" pitchFamily="50" charset="-128"/>
              </a:rPr>
              <a:t>）　</a:t>
            </a:r>
            <a:endParaRPr lang="ja-JP" altLang="ja-JP" sz="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00060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暖かみのある青">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docProps/app.xml><?xml version="1.0" encoding="utf-8"?>
<Properties xmlns="http://schemas.openxmlformats.org/officeDocument/2006/extended-properties" xmlns:vt="http://schemas.openxmlformats.org/officeDocument/2006/docPropsVTypes">
  <Template>blank</Template>
  <TotalTime>409</TotalTime>
  <Words>426</Words>
  <Application>Microsoft Office PowerPoint</Application>
  <PresentationFormat>画面に合わせる (4:3)</PresentationFormat>
  <Paragraphs>61</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メイリオ</vt:lpstr>
      <vt:lpstr>Arial</vt:lpstr>
      <vt:lpstr>Calibri</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わか室</dc:creator>
  <cp:lastModifiedBy>長谷川 朗生(hasegawa-akio)</cp:lastModifiedBy>
  <cp:revision>44</cp:revision>
  <cp:lastPrinted>2020-02-17T02:29:35Z</cp:lastPrinted>
  <dcterms:created xsi:type="dcterms:W3CDTF">2020-02-14T05:30:06Z</dcterms:created>
  <dcterms:modified xsi:type="dcterms:W3CDTF">2020-02-17T07:09:57Z</dcterms:modified>
</cp:coreProperties>
</file>