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3" d="100"/>
          <a:sy n="73" d="100"/>
        </p:scale>
        <p:origin x="132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D545-8467-428C-B4B7-668AFE11EB3F}" type="datetimeFigureOut">
              <a:rPr kumimoji="1" lang="ja-JP" altLang="en-US" smtClean="0"/>
              <a:t>2022/8/5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p:cNvCxnSpPr/>
          <p:nvPr/>
        </p:nvCxnSpPr>
        <p:spPr>
          <a:xfrm>
            <a:off x="3344975" y="5690674"/>
            <a:ext cx="0" cy="274898"/>
          </a:xfrm>
          <a:prstGeom prst="line">
            <a:avLst/>
          </a:prstGeom>
          <a:ln w="114300" cmpd="tri">
            <a:solidFill>
              <a:srgbClr val="FF6699"/>
            </a:solidFill>
            <a:prstDash val="solid"/>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2165598" y="4293096"/>
            <a:ext cx="874671" cy="0"/>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28" name="直線コネクタ 27"/>
          <p:cNvCxnSpPr/>
          <p:nvPr/>
        </p:nvCxnSpPr>
        <p:spPr>
          <a:xfrm>
            <a:off x="838760" y="5625557"/>
            <a:ext cx="0" cy="274898"/>
          </a:xfrm>
          <a:prstGeom prst="line">
            <a:avLst/>
          </a:prstGeom>
          <a:ln w="114300" cmpd="tri">
            <a:solidFill>
              <a:srgbClr val="FF6699"/>
            </a:solidFill>
            <a:prstDash val="solid"/>
          </a:ln>
        </p:spPr>
        <p:style>
          <a:lnRef idx="1">
            <a:schemeClr val="accent1"/>
          </a:lnRef>
          <a:fillRef idx="0">
            <a:schemeClr val="accent1"/>
          </a:fillRef>
          <a:effectRef idx="0">
            <a:schemeClr val="accent1"/>
          </a:effectRef>
          <a:fontRef idx="minor">
            <a:schemeClr val="tx1"/>
          </a:fontRef>
        </p:style>
      </p:cxnSp>
      <p:sp>
        <p:nvSpPr>
          <p:cNvPr id="23" name="左右矢印 22"/>
          <p:cNvSpPr/>
          <p:nvPr/>
        </p:nvSpPr>
        <p:spPr>
          <a:xfrm>
            <a:off x="3664324" y="3526305"/>
            <a:ext cx="3486394" cy="528119"/>
          </a:xfrm>
          <a:prstGeom prst="leftRightArrow">
            <a:avLst/>
          </a:prstGeom>
          <a:solidFill>
            <a:schemeClr val="accent6">
              <a:lumMod val="60000"/>
              <a:lumOff val="40000"/>
            </a:schemeClr>
          </a:solidFill>
          <a:ln w="44450" cmpd="dbl">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　　　　　　　　　　　　　　　</a:t>
            </a:r>
            <a:r>
              <a:rPr lang="ja-JP" altLang="en-US" sz="1200" b="1" dirty="0" smtClean="0">
                <a:solidFill>
                  <a:schemeClr val="tx1"/>
                </a:solidFill>
              </a:rPr>
              <a:t>　</a:t>
            </a:r>
            <a:r>
              <a:rPr lang="en-US" altLang="ja-JP" sz="1200" b="1" dirty="0" smtClean="0">
                <a:solidFill>
                  <a:schemeClr val="tx1"/>
                </a:solidFill>
              </a:rPr>
              <a:t>※</a:t>
            </a:r>
            <a:r>
              <a:rPr lang="ja-JP" altLang="en-US" sz="1200" b="1" dirty="0" smtClean="0">
                <a:solidFill>
                  <a:schemeClr val="tx1"/>
                </a:solidFill>
              </a:rPr>
              <a:t>３</a:t>
            </a:r>
            <a:endParaRPr kumimoji="1" lang="ja-JP" altLang="en-US" sz="1200" b="1" dirty="0">
              <a:solidFill>
                <a:schemeClr val="tx1"/>
              </a:solidFill>
            </a:endParaRPr>
          </a:p>
        </p:txBody>
      </p:sp>
      <p:cxnSp>
        <p:nvCxnSpPr>
          <p:cNvPr id="126" name="直線コネクタ 125"/>
          <p:cNvCxnSpPr/>
          <p:nvPr/>
        </p:nvCxnSpPr>
        <p:spPr>
          <a:xfrm>
            <a:off x="4962814" y="4293096"/>
            <a:ext cx="2203457" cy="0"/>
          </a:xfrm>
          <a:prstGeom prst="line">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p:nvPr/>
        </p:nvCxnSpPr>
        <p:spPr>
          <a:xfrm flipH="1">
            <a:off x="7609943" y="6419512"/>
            <a:ext cx="1019766" cy="0"/>
          </a:xfrm>
          <a:prstGeom prst="straightConnector1">
            <a:avLst/>
          </a:prstGeom>
          <a:ln w="38100">
            <a:tailEnd type="none" w="lg" len="lg"/>
          </a:ln>
        </p:spPr>
        <p:style>
          <a:lnRef idx="1">
            <a:schemeClr val="dk1"/>
          </a:lnRef>
          <a:fillRef idx="0">
            <a:schemeClr val="dk1"/>
          </a:fillRef>
          <a:effectRef idx="0">
            <a:schemeClr val="dk1"/>
          </a:effectRef>
          <a:fontRef idx="minor">
            <a:schemeClr val="tx1"/>
          </a:fontRef>
        </p:style>
      </p:cxnSp>
      <p:sp>
        <p:nvSpPr>
          <p:cNvPr id="4" name="テキスト ボックス 3"/>
          <p:cNvSpPr txBox="1"/>
          <p:nvPr/>
        </p:nvSpPr>
        <p:spPr>
          <a:xfrm>
            <a:off x="292825" y="99695"/>
            <a:ext cx="8743671" cy="369332"/>
          </a:xfrm>
          <a:prstGeom prst="rect">
            <a:avLst/>
          </a:prstGeom>
          <a:noFill/>
        </p:spPr>
        <p:txBody>
          <a:bodyPr wrap="square" rtlCol="0">
            <a:spAutoFit/>
          </a:bodyPr>
          <a:lstStyle/>
          <a:p>
            <a:r>
              <a:rPr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請求までの</a:t>
            </a:r>
            <a:r>
              <a:rPr kumimoji="1"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フロー（</a:t>
            </a:r>
            <a:r>
              <a:rPr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妊婦健診の肝炎ウイルス検査</a:t>
            </a:r>
            <a:r>
              <a:rPr kumimoji="1"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１日受付開始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矢印コネクタ 4"/>
          <p:cNvCxnSpPr/>
          <p:nvPr/>
        </p:nvCxnSpPr>
        <p:spPr>
          <a:xfrm>
            <a:off x="878084" y="4293096"/>
            <a:ext cx="1050743" cy="0"/>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385777" y="3200428"/>
            <a:ext cx="863522" cy="2448356"/>
          </a:xfrm>
          <a:prstGeom prst="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ot="0" spcFirstLastPara="0" vert="eaVert" wrap="square" lIns="91440" tIns="45720" rIns="91440" bIns="45720" numCol="1" spcCol="0" rtlCol="0" fromWordArt="0" anchor="ctr" anchorCtr="0" forceAA="0" compatLnSpc="1">
            <a:prstTxWarp prst="textNoShape">
              <a:avLst/>
            </a:prstTxWarp>
            <a:noAutofit/>
          </a:bodyPr>
          <a:lstStyle/>
          <a:p>
            <a:pPr>
              <a:spcAft>
                <a:spcPts val="0"/>
              </a:spcAft>
            </a:pPr>
            <a:r>
              <a:rPr lang="ja-JP" altLang="en-US" kern="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 妊婦</a:t>
            </a:r>
            <a:r>
              <a:rPr lang="ja-JP" altLang="en-US" sz="1600" kern="100" dirty="0">
                <a:latin typeface="メイリオ" panose="020B0604030504040204" pitchFamily="50" charset="-128"/>
                <a:ea typeface="メイリオ" panose="020B0604030504040204" pitchFamily="50" charset="-128"/>
                <a:cs typeface="メイリオ" panose="020B0604030504040204" pitchFamily="50" charset="-128"/>
              </a:rPr>
              <a:t>健診</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の案内</a:t>
            </a:r>
            <a:r>
              <a:rPr lang="en-US" altLang="ja-JP"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lang="en-US" altLang="ja-JP" kern="100" baseline="30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0"/>
              </a:spcAft>
            </a:pP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（母子健康手帳の配布等）</a:t>
            </a:r>
            <a:endPar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1941575" y="3200428"/>
            <a:ext cx="607125" cy="2448356"/>
          </a:xfrm>
          <a:prstGeom prst="rect">
            <a:avLst/>
          </a:prstGeom>
          <a:solidFill>
            <a:sysClr val="window" lastClr="FFFFFF"/>
          </a:solidFill>
          <a:ln w="38100" cap="flat" cmpd="sng" algn="ctr">
            <a:solidFill>
              <a:srgbClr val="00B050"/>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spcAft>
                <a:spcPts val="0"/>
              </a:spcAft>
            </a:pP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 肝炎</a:t>
            </a:r>
            <a:r>
              <a:rPr lang="ja-JP" altLang="en-US" sz="1600" kern="100" dirty="0">
                <a:latin typeface="メイリオ" panose="020B0604030504040204" pitchFamily="50" charset="-128"/>
                <a:ea typeface="メイリオ" panose="020B0604030504040204" pitchFamily="50" charset="-128"/>
                <a:cs typeface="メイリオ" panose="020B0604030504040204" pitchFamily="50" charset="-128"/>
              </a:rPr>
              <a:t>ウイルス</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検</a:t>
            </a:r>
            <a:r>
              <a:rPr lang="ja-JP" altLang="en-US" sz="1700" kern="100" dirty="0" smtClean="0">
                <a:latin typeface="メイリオ" panose="020B0604030504040204" pitchFamily="50" charset="-128"/>
                <a:ea typeface="メイリオ" panose="020B0604030504040204" pitchFamily="50" charset="-128"/>
                <a:cs typeface="メイリオ" panose="020B0604030504040204" pitchFamily="50" charset="-128"/>
              </a:rPr>
              <a:t>査</a:t>
            </a:r>
            <a:r>
              <a:rPr lang="en-US" altLang="ja-JP" sz="1400"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※1</a:t>
            </a:r>
            <a:endParaRPr lang="ja-JP" sz="1400" kern="100" baseline="300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3040269" y="3219723"/>
            <a:ext cx="582892" cy="2457198"/>
          </a:xfrm>
          <a:prstGeom prst="rect">
            <a:avLst/>
          </a:prstGeom>
          <a:solidFill>
            <a:sysClr val="window" lastClr="FFFFFF"/>
          </a:solidFill>
          <a:ln w="38100" cap="flat" cmpd="sng" algn="ctr">
            <a:solidFill>
              <a:srgbClr val="00B050"/>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spcAft>
                <a:spcPts val="0"/>
              </a:spcAft>
            </a:pPr>
            <a:r>
              <a:rPr lang="en-US" altLang="ja-JP"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検査結果通知</a:t>
            </a:r>
            <a:r>
              <a:rPr lang="en-US" altLang="ja-JP"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lang="ja-JP" kern="100" baseline="300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4391664" y="523540"/>
            <a:ext cx="4473793" cy="2172390"/>
          </a:xfrm>
          <a:prstGeom prst="rect">
            <a:avLst/>
          </a:prstGeom>
          <a:noFill/>
          <a:ln w="38100">
            <a:solidFill>
              <a:srgbClr val="00B050"/>
            </a:solidFill>
          </a:ln>
        </p:spPr>
        <p:txBody>
          <a:bodyPr wrap="square" rtlCol="0">
            <a:spAutoFit/>
          </a:bodyPr>
          <a:lstStyle/>
          <a:p>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初回</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精密</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検査の受検者</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以下の書類を保健所に提出</a:t>
            </a:r>
          </a:p>
          <a:p>
            <a:pPr>
              <a:lnSpc>
                <a:spcPts val="1600"/>
              </a:lnSpc>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①請求書</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13-1)</a:t>
            </a:r>
            <a:r>
              <a:rPr lang="ja-JP" altLang="en-US" sz="140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②初回精密検査実施機関の領収書及び診療明細書，</a:t>
            </a:r>
            <a:r>
              <a:rPr lang="ja-JP" altLang="en-US" sz="1300" u="sng"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母子健康手帳の写し</a:t>
            </a:r>
            <a:r>
              <a:rPr lang="en-US" altLang="ja-JP" sz="1300" u="sng" baseline="300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（検査日</a:t>
            </a:r>
            <a:r>
              <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請求の</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起算日</a:t>
            </a:r>
            <a:r>
              <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及び検査結果が確認できるページ）</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，④フォローアップ事業参加同意書</a:t>
            </a:r>
            <a:r>
              <a:rPr lang="en-US" altLang="ja-JP" sz="1300" baseline="300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3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⑤加入被保険者証の写し，⑥振込先金融機関の口座がわかる書類</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預金通帳のコピー等</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spcBef>
                <a:spcPts val="3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で検査日</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請求期限の起算日</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及</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び検査結果が確認できない場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合は，医療機関が発行する肝炎ウイルス検査結果通知書又はその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写し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sng" dirty="0" smtClean="0">
                <a:latin typeface="メイリオ" panose="020B0604030504040204" pitchFamily="50" charset="-128"/>
                <a:ea typeface="メイリオ" panose="020B0604030504040204" pitchFamily="50" charset="-128"/>
                <a:cs typeface="メイリオ" panose="020B0604030504040204" pitchFamily="50" charset="-128"/>
              </a:rPr>
              <a:t>この場合，検査結果通知書の発行日を請求の起算日とする</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④：市町村（健康増進事業）での同意取得が望ましい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5909226" y="5130131"/>
            <a:ext cx="2531444" cy="507831"/>
          </a:xfrm>
          <a:prstGeom prst="rect">
            <a:avLst/>
          </a:prstGeom>
          <a:solidFill>
            <a:srgbClr val="FFFF00"/>
          </a:solidFill>
          <a:ln w="38100">
            <a:solidFill>
              <a:srgbClr val="FF6699"/>
            </a:solidFill>
          </a:ln>
        </p:spPr>
        <p:txBody>
          <a:bodyPr wrap="square" rtlCol="0" anchor="ctr" anchorCtr="0">
            <a:spAutoFit/>
          </a:bodyPr>
          <a:lstStyle/>
          <a:p>
            <a:pPr algn="ct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県保健所・水戸市保健所</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請求窓口</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306766" y="530583"/>
            <a:ext cx="3876741" cy="1138773"/>
          </a:xfrm>
          <a:prstGeom prst="rect">
            <a:avLst/>
          </a:prstGeom>
          <a:solidFill>
            <a:schemeClr val="accent1">
              <a:lumMod val="20000"/>
              <a:lumOff val="80000"/>
            </a:schemeClr>
          </a:solidFill>
          <a:ln w="38100">
            <a:solidFill>
              <a:srgbClr val="0070C0"/>
            </a:solidFill>
            <a:prstDash val="sysDash"/>
          </a:ln>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妊婦健診</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実施機関</a:t>
            </a: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○母子保健法に基づき市町村が行う妊婦健診において肝炎ウイルス検査を実施</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○検査結果の通知（母子健康手帳へ</a:t>
            </a:r>
            <a:r>
              <a:rPr kumimoji="1" lang="ja-JP" altLang="en-US" sz="1300" smtClean="0">
                <a:latin typeface="メイリオ" panose="020B0604030504040204" pitchFamily="50" charset="-128"/>
                <a:ea typeface="メイリオ" panose="020B0604030504040204" pitchFamily="50" charset="-128"/>
                <a:cs typeface="メイリオ" panose="020B0604030504040204" pitchFamily="50" charset="-128"/>
              </a:rPr>
              <a:t>の記入又は検査</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結果通知書の交付等）</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0" name="直線コネクタ 19"/>
          <p:cNvCxnSpPr/>
          <p:nvPr/>
        </p:nvCxnSpPr>
        <p:spPr>
          <a:xfrm flipH="1">
            <a:off x="2523002" y="1698765"/>
            <a:ext cx="761738" cy="1520958"/>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7452320" y="2734402"/>
            <a:ext cx="0" cy="2364025"/>
          </a:xfrm>
          <a:prstGeom prst="line">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623161" y="4293096"/>
            <a:ext cx="1394467" cy="0"/>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sp>
        <p:nvSpPr>
          <p:cNvPr id="89" name="テキスト ボックス 88"/>
          <p:cNvSpPr txBox="1"/>
          <p:nvPr/>
        </p:nvSpPr>
        <p:spPr>
          <a:xfrm>
            <a:off x="6369874" y="6165596"/>
            <a:ext cx="2050193" cy="507831"/>
          </a:xfrm>
          <a:prstGeom prst="rect">
            <a:avLst/>
          </a:prstGeom>
          <a:solidFill>
            <a:srgbClr val="FFFF00"/>
          </a:solidFill>
          <a:ln w="38100">
            <a:solidFill>
              <a:srgbClr val="FF6699"/>
            </a:solidFill>
          </a:ln>
        </p:spPr>
        <p:txBody>
          <a:bodyPr wrap="square" rtlCol="0" anchor="ctr" anchorCtr="0">
            <a:spAutoFit/>
          </a:bodyPr>
          <a:lstStyle/>
          <a:p>
            <a:r>
              <a:rPr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健康推進課</a:t>
            </a:r>
            <a:r>
              <a:rPr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審査・支払</a:t>
            </a:r>
          </a:p>
        </p:txBody>
      </p:sp>
      <p:sp>
        <p:nvSpPr>
          <p:cNvPr id="92" name="正方形/長方形 91"/>
          <p:cNvSpPr/>
          <p:nvPr/>
        </p:nvSpPr>
        <p:spPr>
          <a:xfrm>
            <a:off x="6885562" y="5646360"/>
            <a:ext cx="1133516" cy="451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進達</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6" name="直線矢印コネクタ 95"/>
          <p:cNvCxnSpPr/>
          <p:nvPr/>
        </p:nvCxnSpPr>
        <p:spPr>
          <a:xfrm flipV="1">
            <a:off x="8622283" y="2734402"/>
            <a:ext cx="0" cy="3685110"/>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sp>
        <p:nvSpPr>
          <p:cNvPr id="112" name="正方形/長方形 111"/>
          <p:cNvSpPr/>
          <p:nvPr/>
        </p:nvSpPr>
        <p:spPr>
          <a:xfrm>
            <a:off x="8343338" y="3219723"/>
            <a:ext cx="540151" cy="1475281"/>
          </a:xfrm>
          <a:prstGeom prst="rect">
            <a:avLst/>
          </a:prstGeom>
          <a:solidFill>
            <a:sysClr val="window" lastClr="FFFFFF"/>
          </a:solidFill>
          <a:ln w="38100" cap="flat" cmpd="sng" algn="ctr">
            <a:solidFill>
              <a:srgbClr val="00B050"/>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spcAft>
                <a:spcPts val="0"/>
              </a:spcAft>
            </a:pPr>
            <a:r>
              <a:rPr lang="ja-JP" altLang="en-US" kern="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 支払</a:t>
            </a:r>
            <a:endParaRPr lang="ja-JP"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p:cNvSpPr/>
          <p:nvPr/>
        </p:nvSpPr>
        <p:spPr>
          <a:xfrm>
            <a:off x="5017628" y="3204776"/>
            <a:ext cx="626531" cy="2444008"/>
          </a:xfrm>
          <a:prstGeom prst="rect">
            <a:avLst/>
          </a:prstGeom>
          <a:solidFill>
            <a:sysClr val="window" lastClr="FFFFFF"/>
          </a:solidFill>
          <a:ln w="38100" cap="flat" cmpd="sng" algn="ctr">
            <a:solidFill>
              <a:srgbClr val="00B050"/>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spcAft>
                <a:spcPts val="0"/>
              </a:spcAft>
            </a:pPr>
            <a:r>
              <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 初回精密検査受検</a:t>
            </a:r>
            <a:endParaRPr lang="ja-JP"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5" name="直線コネクタ 44"/>
          <p:cNvCxnSpPr/>
          <p:nvPr/>
        </p:nvCxnSpPr>
        <p:spPr>
          <a:xfrm>
            <a:off x="7452320" y="5648783"/>
            <a:ext cx="0" cy="556370"/>
          </a:xfrm>
          <a:prstGeom prst="line">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a:endCxn id="10" idx="0"/>
          </p:cNvCxnSpPr>
          <p:nvPr/>
        </p:nvCxnSpPr>
        <p:spPr>
          <a:xfrm>
            <a:off x="3300296" y="1684697"/>
            <a:ext cx="31419" cy="1535026"/>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7173696" y="3216401"/>
            <a:ext cx="572743" cy="1469568"/>
          </a:xfrm>
          <a:prstGeom prst="rect">
            <a:avLst/>
          </a:prstGeom>
          <a:solidFill>
            <a:sysClr val="window" lastClr="FFFFFF"/>
          </a:solidFill>
          <a:ln w="38100" cap="flat" cmpd="sng" algn="ctr">
            <a:solidFill>
              <a:srgbClr val="00B050"/>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spcAft>
                <a:spcPts val="0"/>
              </a:spcAft>
            </a:pPr>
            <a:r>
              <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rPr>
              <a:t>5 </a:t>
            </a:r>
            <a:r>
              <a:rPr lang="ja-JP" altLang="en-US" kern="100" dirty="0" smtClean="0">
                <a:effectLst/>
                <a:latin typeface="メイリオ" panose="020B0604030504040204" pitchFamily="50" charset="-128"/>
                <a:ea typeface="メイリオ" panose="020B0604030504040204" pitchFamily="50" charset="-128"/>
                <a:cs typeface="メイリオ" panose="020B0604030504040204" pitchFamily="50" charset="-128"/>
              </a:rPr>
              <a:t>請求</a:t>
            </a:r>
            <a:r>
              <a:rPr lang="en-US" altLang="ja-JP" kern="100" baseline="30000" dirty="0" smtClean="0">
                <a:effectLst/>
                <a:latin typeface="メイリオ" panose="020B0604030504040204" pitchFamily="50" charset="-128"/>
                <a:ea typeface="メイリオ" panose="020B0604030504040204" pitchFamily="50" charset="-128"/>
                <a:cs typeface="メイリオ" panose="020B0604030504040204" pitchFamily="50" charset="-128"/>
              </a:rPr>
              <a:t>※4</a:t>
            </a:r>
            <a:endParaRPr lang="ja-JP" kern="100" baseline="300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303128" y="1848696"/>
            <a:ext cx="2207126" cy="1172394"/>
          </a:xfrm>
          <a:prstGeom prst="rect">
            <a:avLst/>
          </a:prstGeom>
          <a:solidFill>
            <a:sysClr val="window" lastClr="FFFFFF"/>
          </a:solidFill>
          <a:ln w="25400" cap="flat" cmpd="sng" algn="ctr">
            <a:solidFill>
              <a:srgbClr val="00B050"/>
            </a:solidFill>
            <a:prstDash val="sysDash"/>
            <a:miter lim="800000"/>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a:spcAft>
                <a:spcPts val="0"/>
              </a:spcAft>
            </a:pPr>
            <a:r>
              <a:rPr lang="en-US" altLang="ja-JP" sz="1400" b="1"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kern="100" dirty="0" smtClean="0">
                <a:latin typeface="メイリオ" panose="020B0604030504040204" pitchFamily="50" charset="-128"/>
                <a:ea typeface="メイリオ" panose="020B0604030504040204" pitchFamily="50" charset="-128"/>
                <a:cs typeface="メイリオ" panose="020B0604030504040204" pitchFamily="50" charset="-128"/>
              </a:rPr>
              <a:t>請求期限</a:t>
            </a:r>
            <a:r>
              <a:rPr lang="en-US" altLang="ja-JP" sz="1400" b="1"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4)</a:t>
            </a:r>
            <a:endParaRPr lang="en-US" altLang="ja-JP" sz="1400" b="1"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0"/>
              </a:spcAft>
            </a:pPr>
            <a:r>
              <a:rPr lang="ja-JP" altLang="en-US" sz="1050"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起算</a:t>
            </a:r>
            <a:r>
              <a:rPr lang="ja-JP" altLang="en-US" sz="1050"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３の検査結果通知日</a:t>
            </a: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から原則１年以内に請求する。</a:t>
            </a:r>
            <a:endPar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0"/>
              </a:spcAft>
            </a:pP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ただし，出産後の状況に鑑み特段の事情がある場合は，</a:t>
            </a:r>
            <a:r>
              <a:rPr lang="ja-JP" altLang="en-US" sz="1050"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起算日</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から最大４年まで請求することができる。</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394299" y="5828123"/>
            <a:ext cx="5243043" cy="892552"/>
          </a:xfrm>
          <a:prstGeom prst="rect">
            <a:avLst/>
          </a:prstGeom>
          <a:solidFill>
            <a:schemeClr val="accent6">
              <a:lumMod val="60000"/>
              <a:lumOff val="40000"/>
            </a:schemeClr>
          </a:solidFill>
          <a:ln w="44450" cmpd="dbl">
            <a:solidFill>
              <a:srgbClr val="FF6699"/>
            </a:solidFill>
            <a:prstDash val="solid"/>
          </a:ln>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市町村</a:t>
            </a: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妊婦</a:t>
            </a:r>
            <a:r>
              <a:rPr lang="ja-JP" altLang="en-US" sz="1200" dirty="0">
                <a:latin typeface="メイリオ" panose="020B0604030504040204" pitchFamily="50" charset="-128"/>
                <a:ea typeface="メイリオ" panose="020B0604030504040204" pitchFamily="50" charset="-128"/>
              </a:rPr>
              <a:t>健診の案内や肝炎</a:t>
            </a:r>
            <a:r>
              <a:rPr lang="ja-JP" altLang="en-US" sz="1200" dirty="0" smtClean="0">
                <a:latin typeface="メイリオ" panose="020B0604030504040204" pitchFamily="50" charset="-128"/>
                <a:ea typeface="メイリオ" panose="020B0604030504040204" pitchFamily="50" charset="-128"/>
              </a:rPr>
              <a:t>ウイルス検査</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検査</a:t>
            </a:r>
            <a:r>
              <a:rPr lang="ja-JP" altLang="en-US" sz="1200" dirty="0">
                <a:latin typeface="メイリオ" panose="020B0604030504040204" pitchFamily="50" charset="-128"/>
                <a:ea typeface="メイリオ" panose="020B0604030504040204" pitchFamily="50" charset="-128"/>
              </a:rPr>
              <a:t>結果</a:t>
            </a:r>
            <a:r>
              <a:rPr lang="ja-JP" altLang="en-US" sz="1200" dirty="0" smtClean="0">
                <a:latin typeface="メイリオ" panose="020B0604030504040204" pitchFamily="50" charset="-128"/>
                <a:ea typeface="メイリオ" panose="020B0604030504040204" pitchFamily="50" charset="-128"/>
              </a:rPr>
              <a:t>通知のタイミング等　　</a:t>
            </a:r>
            <a:r>
              <a:rPr lang="en-US" altLang="ja-JP" sz="1200" dirty="0" smtClean="0">
                <a:latin typeface="メイリオ" panose="020B0604030504040204" pitchFamily="50" charset="-128"/>
                <a:ea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rPr>
            </a:b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rPr>
              <a:t>適時に初回</a:t>
            </a:r>
            <a:r>
              <a:rPr lang="ja-JP" altLang="en-US" sz="1200" dirty="0">
                <a:latin typeface="メイリオ" panose="020B0604030504040204" pitchFamily="50" charset="-128"/>
                <a:ea typeface="メイリオ" panose="020B0604030504040204" pitchFamily="50" charset="-128"/>
              </a:rPr>
              <a:t>精密検査費用助成制度の</a:t>
            </a:r>
            <a:r>
              <a:rPr lang="ja-JP" altLang="en-US" sz="1200" dirty="0" smtClean="0">
                <a:latin typeface="メイリオ" panose="020B0604030504040204" pitchFamily="50" charset="-128"/>
                <a:ea typeface="メイリオ" panose="020B0604030504040204" pitchFamily="50" charset="-128"/>
              </a:rPr>
              <a:t>周知</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陽性者フォローアップ事業の同意取得・フォローアップの実施</a:t>
            </a:r>
            <a:endParaRPr lang="en-US" altLang="ja-JP" sz="1200" dirty="0" smtClean="0">
              <a:latin typeface="メイリオ" panose="020B0604030504040204" pitchFamily="50" charset="-128"/>
              <a:ea typeface="メイリオ" panose="020B0604030504040204" pitchFamily="50" charset="-128"/>
            </a:endParaRPr>
          </a:p>
        </p:txBody>
      </p:sp>
      <p:sp>
        <p:nvSpPr>
          <p:cNvPr id="29" name="四角形吹き出し 28"/>
          <p:cNvSpPr/>
          <p:nvPr/>
        </p:nvSpPr>
        <p:spPr>
          <a:xfrm>
            <a:off x="3499792" y="1830120"/>
            <a:ext cx="776306" cy="1209543"/>
          </a:xfrm>
          <a:prstGeom prst="wedgeRectCallout">
            <a:avLst>
              <a:gd name="adj1" fmla="val -48038"/>
              <a:gd name="adj2" fmla="val 68238"/>
            </a:avLst>
          </a:prstGeom>
          <a:solidFill>
            <a:schemeClr val="bg1"/>
          </a:solidFill>
          <a:ln w="2540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0" rIns="0" bIns="36000" rtlCol="0" anchor="ctr"/>
          <a:lstStyle/>
          <a:p>
            <a:r>
              <a:rPr lang="en-US" altLang="ja-JP" sz="1050" b="1" dirty="0" smtClean="0">
                <a:solidFill>
                  <a:srgbClr val="FF0000"/>
                </a:solidFill>
                <a:latin typeface="メイリオ" panose="020B0604030504040204" pitchFamily="50" charset="-128"/>
                <a:ea typeface="メイリオ" panose="020B0604030504040204" pitchFamily="50" charset="-128"/>
              </a:rPr>
              <a:t>【</a:t>
            </a:r>
            <a:r>
              <a:rPr lang="ja-JP" altLang="en-US" sz="1050" b="1" dirty="0" smtClean="0">
                <a:solidFill>
                  <a:srgbClr val="FF0000"/>
                </a:solidFill>
                <a:latin typeface="メイリオ" panose="020B0604030504040204" pitchFamily="50" charset="-128"/>
                <a:ea typeface="メイリオ" panose="020B0604030504040204" pitchFamily="50" charset="-128"/>
              </a:rPr>
              <a:t>請求期限の起算日</a:t>
            </a:r>
            <a:r>
              <a:rPr lang="en-US" altLang="ja-JP" sz="1050" b="1" dirty="0" smtClean="0">
                <a:solidFill>
                  <a:srgbClr val="FF0000"/>
                </a:solidFill>
                <a:latin typeface="メイリオ" panose="020B0604030504040204" pitchFamily="50" charset="-128"/>
                <a:ea typeface="メイリオ" panose="020B0604030504040204" pitchFamily="50" charset="-128"/>
              </a:rPr>
              <a:t>】</a:t>
            </a:r>
            <a:endParaRPr lang="en-US" altLang="ja-JP" sz="1050" dirty="0" smtClean="0">
              <a:solidFill>
                <a:srgbClr val="FF0000"/>
              </a:solidFill>
              <a:latin typeface="メイリオ" panose="020B0604030504040204" pitchFamily="50" charset="-128"/>
              <a:ea typeface="メイリオ" panose="020B0604030504040204" pitchFamily="50" charset="-128"/>
            </a:endParaRPr>
          </a:p>
          <a:p>
            <a:r>
              <a:rPr lang="ja-JP" altLang="en-US" sz="1150" dirty="0" smtClean="0">
                <a:solidFill>
                  <a:schemeClr val="tx1"/>
                </a:solidFill>
                <a:latin typeface="メイリオ" panose="020B0604030504040204" pitchFamily="50" charset="-128"/>
                <a:ea typeface="メイリオ" panose="020B0604030504040204" pitchFamily="50" charset="-128"/>
              </a:rPr>
              <a:t>母子健康手帳に記載された検査日等</a:t>
            </a:r>
            <a:r>
              <a:rPr lang="en-US" altLang="ja-JP" sz="1150" dirty="0" smtClean="0">
                <a:solidFill>
                  <a:schemeClr val="tx1"/>
                </a:solidFill>
                <a:latin typeface="メイリオ" panose="020B0604030504040204" pitchFamily="50" charset="-128"/>
                <a:ea typeface="メイリオ" panose="020B0604030504040204" pitchFamily="50" charset="-128"/>
              </a:rPr>
              <a:t>(※2)</a:t>
            </a:r>
            <a:endParaRPr kumimoji="1" lang="ja-JP" altLang="en-US" sz="1150" dirty="0">
              <a:solidFill>
                <a:srgbClr val="FF0000"/>
              </a:solidFill>
              <a:latin typeface="メイリオ" panose="020B0604030504040204" pitchFamily="50" charset="-128"/>
              <a:ea typeface="メイリオ" panose="020B0604030504040204" pitchFamily="50" charset="-128"/>
            </a:endParaRPr>
          </a:p>
        </p:txBody>
      </p:sp>
      <p:sp>
        <p:nvSpPr>
          <p:cNvPr id="30" name="四角形吹き出し 29"/>
          <p:cNvSpPr/>
          <p:nvPr/>
        </p:nvSpPr>
        <p:spPr>
          <a:xfrm>
            <a:off x="6135508" y="4468026"/>
            <a:ext cx="906415" cy="556579"/>
          </a:xfrm>
          <a:prstGeom prst="wedgeRectCallout">
            <a:avLst>
              <a:gd name="adj1" fmla="val 76838"/>
              <a:gd name="adj2" fmla="val -71610"/>
            </a:avLst>
          </a:prstGeom>
          <a:solidFill>
            <a:schemeClr val="bg1"/>
          </a:solidFill>
          <a:ln w="28575">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150" dirty="0" smtClean="0">
                <a:solidFill>
                  <a:srgbClr val="FF0000"/>
                </a:solidFill>
                <a:latin typeface="メイリオ" panose="020B0604030504040204" pitchFamily="50" charset="-128"/>
                <a:ea typeface="メイリオ" panose="020B0604030504040204" pitchFamily="50" charset="-128"/>
              </a:rPr>
              <a:t>起算日</a:t>
            </a:r>
            <a:r>
              <a:rPr lang="ja-JP" altLang="en-US" sz="1150" dirty="0" smtClean="0">
                <a:solidFill>
                  <a:schemeClr val="tx1"/>
                </a:solidFill>
                <a:latin typeface="メイリオ" panose="020B0604030504040204" pitchFamily="50" charset="-128"/>
                <a:ea typeface="メイリオ" panose="020B0604030504040204" pitchFamily="50" charset="-128"/>
              </a:rPr>
              <a:t>から原則</a:t>
            </a:r>
            <a:r>
              <a:rPr lang="en-US" altLang="ja-JP" sz="1150" dirty="0" smtClean="0">
                <a:solidFill>
                  <a:schemeClr val="tx1"/>
                </a:solidFill>
                <a:latin typeface="メイリオ" panose="020B0604030504040204" pitchFamily="50" charset="-128"/>
                <a:ea typeface="メイリオ" panose="020B0604030504040204" pitchFamily="50" charset="-128"/>
              </a:rPr>
              <a:t>1</a:t>
            </a:r>
            <a:r>
              <a:rPr lang="ja-JP" altLang="en-US" sz="1150" dirty="0" smtClean="0">
                <a:solidFill>
                  <a:schemeClr val="tx1"/>
                </a:solidFill>
                <a:latin typeface="メイリオ" panose="020B0604030504040204" pitchFamily="50" charset="-128"/>
                <a:ea typeface="メイリオ" panose="020B0604030504040204" pitchFamily="50" charset="-128"/>
              </a:rPr>
              <a:t>年以内</a:t>
            </a:r>
            <a:endParaRPr kumimoji="1" lang="ja-JP" altLang="en-US" sz="115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8125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5707</TotalTime>
  <Words>465</Words>
  <Application>Microsoft Office PowerPoint</Application>
  <PresentationFormat>画面に合わせる (4:3)</PresentationFormat>
  <Paragraphs>30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大谷 剛志(otani-goushi)</dc:creator>
  <cp:lastModifiedBy>政策企画部情報システム課</cp:lastModifiedBy>
  <cp:revision>175</cp:revision>
  <cp:lastPrinted>2022-08-05T04:32:00Z</cp:lastPrinted>
  <dcterms:created xsi:type="dcterms:W3CDTF">2019-01-31T09:19:25Z</dcterms:created>
  <dcterms:modified xsi:type="dcterms:W3CDTF">2022-08-05T04:40:38Z</dcterms:modified>
</cp:coreProperties>
</file>