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FFBF"/>
    <a:srgbClr val="79FFB6"/>
    <a:srgbClr val="43FF98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3" d="100"/>
          <a:sy n="73" d="100"/>
        </p:scale>
        <p:origin x="132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" name="直線コネクタ 47"/>
          <p:cNvCxnSpPr>
            <a:stCxn id="18" idx="2"/>
          </p:cNvCxnSpPr>
          <p:nvPr/>
        </p:nvCxnSpPr>
        <p:spPr>
          <a:xfrm>
            <a:off x="2209431" y="1605316"/>
            <a:ext cx="1715161" cy="1346171"/>
          </a:xfrm>
          <a:prstGeom prst="line">
            <a:avLst/>
          </a:prstGeom>
          <a:ln w="381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>
            <a:off x="3924592" y="3937868"/>
            <a:ext cx="764678" cy="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左右矢印 1"/>
          <p:cNvSpPr/>
          <p:nvPr/>
        </p:nvSpPr>
        <p:spPr>
          <a:xfrm>
            <a:off x="1049032" y="4428281"/>
            <a:ext cx="2571425" cy="482527"/>
          </a:xfrm>
          <a:prstGeom prst="leftRightArrow">
            <a:avLst/>
          </a:prstGeom>
          <a:solidFill>
            <a:srgbClr val="8BFFBF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400"/>
              </a:lnSpc>
            </a:pPr>
            <a:r>
              <a:rPr kumimoji="1" lang="ja-JP" altLang="en-US" sz="1600" dirty="0" smtClean="0"/>
              <a:t>　　　　　　　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※</a:t>
            </a:r>
            <a:r>
              <a:rPr lang="en-US" altLang="ja-JP" sz="1600" dirty="0">
                <a:solidFill>
                  <a:schemeClr val="tx1"/>
                </a:solidFill>
              </a:rPr>
              <a:t>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03129" y="240919"/>
            <a:ext cx="8743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請求までのフロー</a:t>
            </a:r>
            <a:r>
              <a:rPr kumimoji="1" lang="ja-JP" altLang="en-US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手術前の肝炎ウイルス検査</a:t>
            </a:r>
            <a:r>
              <a:rPr kumimoji="1" lang="ja-JP" altLang="en-US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　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5" name="直線矢印コネクタ 4"/>
          <p:cNvCxnSpPr/>
          <p:nvPr/>
        </p:nvCxnSpPr>
        <p:spPr>
          <a:xfrm>
            <a:off x="890832" y="3933056"/>
            <a:ext cx="1050743" cy="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正方形/長方形 5"/>
          <p:cNvSpPr/>
          <p:nvPr/>
        </p:nvSpPr>
        <p:spPr>
          <a:xfrm>
            <a:off x="317672" y="2893480"/>
            <a:ext cx="731360" cy="2497059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 肝炎ウイルス検査</a:t>
            </a:r>
            <a:endParaRPr lang="en-US" altLang="ja-JP" sz="16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941575" y="2909086"/>
            <a:ext cx="574719" cy="2497059"/>
          </a:xfrm>
          <a:prstGeom prst="rect">
            <a:avLst/>
          </a:prstGeom>
          <a:solidFill>
            <a:sysClr val="window" lastClr="FFFFFF"/>
          </a:solidFill>
          <a:ln w="381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２ </a:t>
            </a:r>
            <a:r>
              <a:rPr lang="ja-JP" altLang="en-US" sz="15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検査</a:t>
            </a:r>
            <a:r>
              <a:rPr lang="ja-JP" altLang="en-US" sz="15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結果</a:t>
            </a:r>
            <a:r>
              <a:rPr lang="ja-JP" altLang="en-US" sz="15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通知書発行</a:t>
            </a:r>
            <a:endParaRPr lang="ja-JP" kern="100" baseline="300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620457" y="2902423"/>
            <a:ext cx="582892" cy="2535273"/>
          </a:xfrm>
          <a:prstGeom prst="rect">
            <a:avLst/>
          </a:prstGeom>
          <a:solidFill>
            <a:srgbClr val="8BFFBF"/>
          </a:solidFill>
          <a:ln w="381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lang="ja-JP" altLang="en-US" sz="20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  術 </a:t>
            </a:r>
            <a:r>
              <a:rPr lang="en-US" altLang="ja-JP" sz="2000" kern="100" baseline="1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※2</a:t>
            </a:r>
            <a:endParaRPr lang="en-US" altLang="ja-JP" kern="100" baseline="30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414069" y="609218"/>
            <a:ext cx="4334395" cy="1992853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初回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精密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検査の受検者</a:t>
            </a:r>
            <a:r>
              <a:rPr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>
              <a:lnSpc>
                <a:spcPts val="1350"/>
              </a:lnSpc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以下の書類を保健所に提出</a:t>
            </a:r>
            <a:endParaRPr lang="ja-JP" altLang="en-US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50"/>
              </a:lnSpc>
            </a:pP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①請求書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様式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13-1)</a:t>
            </a:r>
            <a:r>
              <a:rPr lang="ja-JP" altLang="en-US" sz="11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②初回精密検査実施機関の領収書及び診療　明細書、③肝炎ウイルス検査結果通知書又はその写し、④手術料が算定されたことが確認できる診療明細書、⑤フォローアップ事業参加同意書、⑥加入被保険者証の写し、⑦振込先金融機関の口座がわかる書類（預金通帳のコピー等）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1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④は、肝炎ウイルス検査後に受けた手術に係る手術料が算定</a:t>
            </a:r>
            <a:r>
              <a:rPr lang="en-US" altLang="ja-JP" sz="11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11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en-US" altLang="ja-JP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</a:t>
            </a:r>
            <a:r>
              <a:rPr lang="ja-JP" altLang="en-US" sz="11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されたことが確認できる診療明細書</a:t>
            </a:r>
            <a:endParaRPr lang="en-US" altLang="ja-JP" sz="11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 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⑤は保健所又は市町村（健康増進事業）で同意取得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513121" y="5041370"/>
            <a:ext cx="2791809" cy="523220"/>
          </a:xfrm>
          <a:prstGeom prst="rect">
            <a:avLst/>
          </a:prstGeom>
          <a:solidFill>
            <a:srgbClr val="FFFF00"/>
          </a:solidFill>
          <a:ln w="38100">
            <a:solidFill>
              <a:srgbClr val="FF6699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県保健所・水戸市保健所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請求窓口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03129" y="620431"/>
            <a:ext cx="3812604" cy="9848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70C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手術前検査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実施機関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kumimoji="1"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○手術前に必要な検査として肝炎ウイルス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検査を実施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○検査結果の通知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検査結果通知書の交付</a:t>
            </a:r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kumimoji="1" lang="en-US" altLang="ja-JP" sz="1400" baseline="30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20" name="直線コネクタ 19"/>
          <p:cNvCxnSpPr>
            <a:stCxn id="18" idx="2"/>
            <a:endCxn id="9" idx="0"/>
          </p:cNvCxnSpPr>
          <p:nvPr/>
        </p:nvCxnSpPr>
        <p:spPr>
          <a:xfrm>
            <a:off x="2209431" y="1605316"/>
            <a:ext cx="19504" cy="1303770"/>
          </a:xfrm>
          <a:prstGeom prst="line">
            <a:avLst/>
          </a:prstGeom>
          <a:ln w="381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6142206" y="2628320"/>
            <a:ext cx="23094" cy="2394543"/>
          </a:xfrm>
          <a:prstGeom prst="line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テキスト ボックス 88"/>
          <p:cNvSpPr txBox="1"/>
          <p:nvPr/>
        </p:nvSpPr>
        <p:spPr>
          <a:xfrm>
            <a:off x="5556169" y="6118031"/>
            <a:ext cx="2050193" cy="461665"/>
          </a:xfrm>
          <a:prstGeom prst="rect">
            <a:avLst/>
          </a:prstGeom>
          <a:solidFill>
            <a:srgbClr val="FFFF00"/>
          </a:solidFill>
          <a:ln w="38100">
            <a:solidFill>
              <a:srgbClr val="FF6699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健康推進課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 algn="ctr"/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審査・支払</a:t>
            </a:r>
          </a:p>
        </p:txBody>
      </p:sp>
      <p:sp>
        <p:nvSpPr>
          <p:cNvPr id="92" name="正方形/長方形 91"/>
          <p:cNvSpPr/>
          <p:nvPr/>
        </p:nvSpPr>
        <p:spPr>
          <a:xfrm>
            <a:off x="6277986" y="5628969"/>
            <a:ext cx="1133516" cy="3939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進達</a:t>
            </a:r>
            <a:endParaRPr kumimoji="1" lang="ja-JP" altLang="en-US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96" name="直線矢印コネクタ 95"/>
          <p:cNvCxnSpPr/>
          <p:nvPr/>
        </p:nvCxnSpPr>
        <p:spPr>
          <a:xfrm flipV="1">
            <a:off x="8478388" y="2632946"/>
            <a:ext cx="0" cy="3679894"/>
          </a:xfrm>
          <a:prstGeom prst="straightConnector1">
            <a:avLst/>
          </a:prstGeom>
          <a:ln w="38100">
            <a:headEnd w="med" len="sm"/>
            <a:tailEnd type="triangle" w="lg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直線矢印コネクタ 98"/>
          <p:cNvCxnSpPr/>
          <p:nvPr/>
        </p:nvCxnSpPr>
        <p:spPr>
          <a:xfrm flipH="1">
            <a:off x="7629487" y="6312840"/>
            <a:ext cx="848901" cy="0"/>
          </a:xfrm>
          <a:prstGeom prst="straightConnector1">
            <a:avLst/>
          </a:prstGeom>
          <a:ln w="38100">
            <a:tailEnd type="non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" name="正方形/長方形 111"/>
          <p:cNvSpPr/>
          <p:nvPr/>
        </p:nvSpPr>
        <p:spPr>
          <a:xfrm>
            <a:off x="8208313" y="2930287"/>
            <a:ext cx="540151" cy="1346116"/>
          </a:xfrm>
          <a:prstGeom prst="rect">
            <a:avLst/>
          </a:prstGeom>
          <a:solidFill>
            <a:sysClr val="window" lastClr="FFFFFF"/>
          </a:solidFill>
          <a:ln w="381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支払</a:t>
            </a:r>
            <a:endParaRPr lang="ja-JP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3" name="正方形/長方形 112"/>
          <p:cNvSpPr/>
          <p:nvPr/>
        </p:nvSpPr>
        <p:spPr>
          <a:xfrm>
            <a:off x="4670431" y="2909087"/>
            <a:ext cx="653640" cy="2539460"/>
          </a:xfrm>
          <a:prstGeom prst="rect">
            <a:avLst/>
          </a:prstGeom>
          <a:solidFill>
            <a:sysClr val="window" lastClr="FFFFFF"/>
          </a:solidFill>
          <a:ln w="381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３ 初回精密検査受検</a:t>
            </a:r>
            <a:endParaRPr lang="ja-JP" kern="100" baseline="140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26" name="直線コネクタ 125"/>
          <p:cNvCxnSpPr/>
          <p:nvPr/>
        </p:nvCxnSpPr>
        <p:spPr>
          <a:xfrm flipV="1">
            <a:off x="7590942" y="2632945"/>
            <a:ext cx="0" cy="2393036"/>
          </a:xfrm>
          <a:prstGeom prst="line">
            <a:avLst/>
          </a:prstGeom>
          <a:ln w="38100">
            <a:solidFill>
              <a:schemeClr val="tx1"/>
            </a:solidFill>
            <a:headEnd w="med" len="sm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正方形/長方形 130"/>
          <p:cNvSpPr/>
          <p:nvPr/>
        </p:nvSpPr>
        <p:spPr>
          <a:xfrm>
            <a:off x="7279279" y="2930287"/>
            <a:ext cx="623326" cy="1645857"/>
          </a:xfrm>
          <a:prstGeom prst="rect">
            <a:avLst/>
          </a:prstGeom>
          <a:solidFill>
            <a:srgbClr val="FFFF00"/>
          </a:solidFill>
          <a:ln w="38100" cap="flat" cmpd="sng" algn="ctr">
            <a:solidFill>
              <a:srgbClr val="FF6699"/>
            </a:solidFill>
            <a:prstDash val="solid"/>
            <a:miter lim="800000"/>
          </a:ln>
          <a:effectLst/>
        </p:spPr>
        <p:txBody>
          <a:bodyPr rot="0" spcFirstLastPara="0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5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フォローアップ</a:t>
            </a:r>
            <a:endParaRPr lang="en-US" altLang="ja-JP" sz="15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5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同意</a:t>
            </a:r>
            <a:r>
              <a:rPr lang="ja-JP" altLang="en-US" sz="15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取得</a:t>
            </a:r>
            <a:endParaRPr lang="ja-JP" sz="15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3" name="直線矢印コネクタ 32"/>
          <p:cNvCxnSpPr/>
          <p:nvPr/>
        </p:nvCxnSpPr>
        <p:spPr>
          <a:xfrm>
            <a:off x="2545201" y="3933056"/>
            <a:ext cx="1075256" cy="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6855505" y="5564590"/>
            <a:ext cx="0" cy="507275"/>
          </a:xfrm>
          <a:prstGeom prst="line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正方形/長方形 56"/>
          <p:cNvSpPr/>
          <p:nvPr/>
        </p:nvSpPr>
        <p:spPr>
          <a:xfrm>
            <a:off x="5895095" y="2902424"/>
            <a:ext cx="572743" cy="1027615"/>
          </a:xfrm>
          <a:prstGeom prst="rect">
            <a:avLst/>
          </a:prstGeom>
          <a:solidFill>
            <a:sysClr val="window" lastClr="FFFFFF"/>
          </a:solidFill>
          <a:ln w="381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 </a:t>
            </a:r>
            <a:r>
              <a:rPr lang="ja-JP" altLang="en-US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請求</a:t>
            </a:r>
            <a:endParaRPr lang="en-US" altLang="ja-JP" kern="100" dirty="0" smtClean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spcAft>
                <a:spcPts val="0"/>
              </a:spcAft>
            </a:pPr>
            <a:r>
              <a:rPr lang="ja-JP" altLang="en-US" kern="1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2000" kern="1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※3</a:t>
            </a:r>
            <a:endParaRPr lang="ja-JP" sz="2000" kern="100" baseline="300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58" name="直線コネクタ 57"/>
          <p:cNvCxnSpPr>
            <a:stCxn id="113" idx="0"/>
          </p:cNvCxnSpPr>
          <p:nvPr/>
        </p:nvCxnSpPr>
        <p:spPr>
          <a:xfrm flipV="1">
            <a:off x="4997251" y="2602071"/>
            <a:ext cx="2597" cy="307016"/>
          </a:xfrm>
          <a:prstGeom prst="line">
            <a:avLst/>
          </a:prstGeom>
          <a:ln w="38100">
            <a:solidFill>
              <a:schemeClr val="tx1"/>
            </a:solidFill>
            <a:headEnd w="med" len="sm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正方形/長方形 78"/>
          <p:cNvSpPr/>
          <p:nvPr/>
        </p:nvSpPr>
        <p:spPr>
          <a:xfrm>
            <a:off x="314307" y="5541941"/>
            <a:ext cx="5025357" cy="1097600"/>
          </a:xfrm>
          <a:prstGeom prst="rect">
            <a:avLst/>
          </a:prstGeom>
          <a:solidFill>
            <a:sysClr val="window" lastClr="FFFFFF"/>
          </a:solidFill>
          <a:ln w="31750" cap="flat" cmpd="sng" algn="ctr">
            <a:solidFill>
              <a:srgbClr val="00B050"/>
            </a:solidFill>
            <a:prstDash val="sysDash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105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※1</a:t>
            </a:r>
            <a:r>
              <a:rPr lang="ja-JP" altLang="en-US" sz="105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手術前１年間に行われた肝炎ウイルス検査が対象</a:t>
            </a:r>
            <a:endParaRPr lang="en-US" altLang="ja-JP" sz="105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en-US" altLang="ja-JP" sz="105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※2</a:t>
            </a:r>
            <a:r>
              <a:rPr lang="ja-JP" altLang="en-US" sz="105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初回精密検査受検後に行われた手術であっても、要件を満たしていれば</a:t>
            </a:r>
            <a:endParaRPr lang="en-US" altLang="ja-JP" sz="105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5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差し支えない。</a:t>
            </a:r>
            <a:endParaRPr lang="en-US" altLang="ja-JP" sz="105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en-US" altLang="ja-JP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※3</a:t>
            </a:r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請求期限</a:t>
            </a:r>
            <a:r>
              <a:rPr lang="ja-JP" altLang="en-US" sz="105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</a:t>
            </a:r>
            <a:r>
              <a:rPr lang="ja-JP" altLang="en-US" sz="1050" kern="1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肝炎</a:t>
            </a:r>
            <a:r>
              <a:rPr lang="ja-JP" altLang="en-US" sz="1050" kern="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ウイルス検査の結果通知書の発行</a:t>
            </a:r>
            <a:r>
              <a:rPr lang="ja-JP" altLang="en-US" sz="1050" kern="1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日（請求期限の起算</a:t>
            </a:r>
            <a:r>
              <a:rPr lang="en-US" altLang="ja-JP" sz="1050" kern="1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1050" kern="1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1050" kern="1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日</a:t>
            </a:r>
            <a:r>
              <a:rPr lang="ja-JP" altLang="en-US" sz="1050" kern="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lang="ja-JP" altLang="en-US" sz="1050" kern="1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から原則１年以内</a:t>
            </a:r>
            <a:r>
              <a:rPr lang="en-US" altLang="ja-JP" sz="1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0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手術後</a:t>
            </a:r>
            <a:r>
              <a:rPr lang="ja-JP" altLang="en-US" sz="1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の状況に鑑み特段の事情がある場合は２年以内）</a:t>
            </a:r>
            <a:endParaRPr lang="en-US" altLang="ja-JP" sz="1050" kern="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</a:t>
            </a:r>
            <a:r>
              <a:rPr lang="ja-JP" altLang="en-US" sz="105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なお、起算</a:t>
            </a:r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日が</a:t>
            </a:r>
            <a:r>
              <a:rPr lang="en-US" altLang="ja-JP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2019</a:t>
            </a:r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05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日以降の者を対象とする</a:t>
            </a:r>
            <a:r>
              <a:rPr lang="ja-JP" altLang="en-US" sz="105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050" kern="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四角形吹き出し 7"/>
          <p:cNvSpPr/>
          <p:nvPr/>
        </p:nvSpPr>
        <p:spPr>
          <a:xfrm>
            <a:off x="303129" y="1879320"/>
            <a:ext cx="1677035" cy="862759"/>
          </a:xfrm>
          <a:prstGeom prst="wedgeRectCallout">
            <a:avLst>
              <a:gd name="adj1" fmla="val 52005"/>
              <a:gd name="adj2" fmla="val 79461"/>
            </a:avLst>
          </a:prstGeom>
          <a:solidFill>
            <a:schemeClr val="bg1"/>
          </a:solidFill>
          <a:ln w="28575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助成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対象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は、請求期限の起算日</a:t>
            </a: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検査結果通知書の発行日</a:t>
            </a: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kumimoji="1" lang="ja-JP" altLang="en-US" sz="1200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r>
              <a:rPr kumimoji="1" lang="en-US" altLang="ja-JP" sz="1200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2019</a:t>
            </a:r>
            <a:r>
              <a:rPr kumimoji="1" lang="ja-JP" altLang="en-US" sz="1200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1200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1200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200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200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日以降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の者</a:t>
            </a:r>
            <a:endParaRPr kumimoji="1"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四角形吹き出し 28"/>
          <p:cNvSpPr/>
          <p:nvPr/>
        </p:nvSpPr>
        <p:spPr>
          <a:xfrm>
            <a:off x="2685813" y="2933404"/>
            <a:ext cx="805959" cy="556579"/>
          </a:xfrm>
          <a:prstGeom prst="wedgeRectCallout">
            <a:avLst>
              <a:gd name="adj1" fmla="val -85657"/>
              <a:gd name="adj2" fmla="val 40198"/>
            </a:avLst>
          </a:prstGeom>
          <a:solidFill>
            <a:schemeClr val="bg1"/>
          </a:solidFill>
          <a:ln w="28575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1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請求期限の起算日</a:t>
            </a:r>
            <a:endParaRPr kumimoji="1" lang="ja-JP" altLang="en-US" sz="115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" name="四角形吹き出し 40"/>
          <p:cNvSpPr/>
          <p:nvPr/>
        </p:nvSpPr>
        <p:spPr>
          <a:xfrm>
            <a:off x="6255414" y="4134456"/>
            <a:ext cx="906415" cy="705580"/>
          </a:xfrm>
          <a:prstGeom prst="wedgeRectCallout">
            <a:avLst>
              <a:gd name="adj1" fmla="val -36653"/>
              <a:gd name="adj2" fmla="val -92883"/>
            </a:avLst>
          </a:prstGeom>
          <a:solidFill>
            <a:schemeClr val="bg1"/>
          </a:solidFill>
          <a:ln w="28575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請求期限の起算日から原則</a:t>
            </a:r>
            <a:r>
              <a:rPr lang="en-US" altLang="ja-JP" sz="1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年以内</a:t>
            </a:r>
            <a:endParaRPr kumimoji="1" lang="ja-JP" altLang="en-US" sz="11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7590942" y="113635"/>
            <a:ext cx="1131377" cy="360040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/>
              <a:t>別紙９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8812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5704</TotalTime>
  <Words>396</Words>
  <Application>Microsoft Office PowerPoint</Application>
  <PresentationFormat>画面に合わせる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大谷 剛志(otani-goushi)</dc:creator>
  <cp:lastModifiedBy>政策企画部情報システム課</cp:lastModifiedBy>
  <cp:revision>184</cp:revision>
  <cp:lastPrinted>2020-06-22T05:43:52Z</cp:lastPrinted>
  <dcterms:created xsi:type="dcterms:W3CDTF">2019-01-31T09:19:25Z</dcterms:created>
  <dcterms:modified xsi:type="dcterms:W3CDTF">2022-03-16T05:47:36Z</dcterms:modified>
</cp:coreProperties>
</file>