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799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201" initials="i" lastIdx="1" clrIdx="0">
    <p:extLst>
      <p:ext uri="{19B8F6BF-5375-455C-9EA6-DF929625EA0E}">
        <p15:presenceInfo xmlns:p15="http://schemas.microsoft.com/office/powerpoint/2012/main" userId="S-1-5-21-370753095-596408956-1231754661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0000FF"/>
    <a:srgbClr val="CCFFCC"/>
    <a:srgbClr val="99FF99"/>
    <a:srgbClr val="FFCC66"/>
    <a:srgbClr val="FF9933"/>
    <a:srgbClr val="FF9900"/>
    <a:srgbClr val="66FF66"/>
    <a:srgbClr val="427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 snapToGrid="0">
      <p:cViewPr>
        <p:scale>
          <a:sx n="50" d="100"/>
          <a:sy n="50" d="100"/>
        </p:scale>
        <p:origin x="2190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B753-1CF1-4192-95CB-E51286CA2D98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3488"/>
            <a:ext cx="23288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A5D6-AC49-4112-9E1E-F7DBB01A6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3508" y="732991"/>
            <a:ext cx="7157286" cy="5160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49423" y="759218"/>
            <a:ext cx="1943136" cy="438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2" y="1569907"/>
            <a:ext cx="2483442" cy="757617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46593" y="1500199"/>
            <a:ext cx="1005728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219091" y="1852930"/>
            <a:ext cx="2466959" cy="39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下矢印 7"/>
          <p:cNvSpPr/>
          <p:nvPr/>
        </p:nvSpPr>
        <p:spPr>
          <a:xfrm>
            <a:off x="337212" y="2827292"/>
            <a:ext cx="646198" cy="7214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/>
          <p:nvPr/>
        </p:nvSpPr>
        <p:spPr>
          <a:xfrm>
            <a:off x="-44458" y="804898"/>
            <a:ext cx="5767540" cy="378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我が家の</a:t>
            </a: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タイムライン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土砂災害版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00272" y="2869829"/>
            <a:ext cx="1709267" cy="7207622"/>
          </a:xfrm>
          <a:prstGeom prst="roundRect">
            <a:avLst>
              <a:gd name="adj" fmla="val 6156"/>
            </a:avLst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78301" y="2870200"/>
            <a:ext cx="4406739" cy="7207251"/>
          </a:xfrm>
          <a:prstGeom prst="roundRect">
            <a:avLst>
              <a:gd name="adj" fmla="val 3363"/>
            </a:avLst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34916" y="2901522"/>
            <a:ext cx="1604396" cy="1038972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5414" y="3997615"/>
            <a:ext cx="1583898" cy="1027009"/>
          </a:xfrm>
          <a:prstGeom prst="roundRect">
            <a:avLst>
              <a:gd name="adj" fmla="val 615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5117261"/>
            <a:ext cx="1586988" cy="1909500"/>
          </a:xfrm>
          <a:prstGeom prst="roundRect">
            <a:avLst>
              <a:gd name="adj" fmla="val 61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1740" y="7127379"/>
            <a:ext cx="1601601" cy="2264073"/>
          </a:xfrm>
          <a:prstGeom prst="roundRect">
            <a:avLst>
              <a:gd name="adj" fmla="val 61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214362" y="2949120"/>
            <a:ext cx="1578866" cy="3395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警戒レベル１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1234916" y="4048707"/>
            <a:ext cx="1540135" cy="338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4" name="角丸四角形 133"/>
          <p:cNvSpPr/>
          <p:nvPr/>
        </p:nvSpPr>
        <p:spPr>
          <a:xfrm>
            <a:off x="1125880" y="7303488"/>
            <a:ext cx="1797173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指示が発令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124832" y="5220197"/>
            <a:ext cx="180501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1" y="2869828"/>
            <a:ext cx="882834" cy="213859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0311" y="5135336"/>
            <a:ext cx="900000" cy="4270771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2914549"/>
            <a:ext cx="4320000" cy="20938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5000" y="5106891"/>
            <a:ext cx="4320000" cy="190949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170912" y="5807232"/>
            <a:ext cx="4416790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◆高齢者など避難に時間のかかる人は避難を始める</a:t>
            </a:r>
            <a:endParaRPr kumimoji="1" lang="en-US" altLang="ja-JP" sz="1200" b="1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・どこに避難するか、家族や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に伝える。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連絡する家族や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親戚の電話番号：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9500904"/>
            <a:ext cx="1591018" cy="539453"/>
          </a:xfrm>
          <a:prstGeom prst="roundRect">
            <a:avLst>
              <a:gd name="adj" fmla="val 61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117454" y="9452801"/>
            <a:ext cx="1796383" cy="3612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警戒レベル５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109690" y="5279655"/>
            <a:ext cx="4164287" cy="1616445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189635" y="6615906"/>
            <a:ext cx="1224035" cy="115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市町村が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発令する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避難情報　　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65484" y="1608509"/>
            <a:ext cx="2304649" cy="2566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（避難所、親戚宅、友人宅）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849136" y="1575434"/>
            <a:ext cx="2222133" cy="760889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2843342" y="1859159"/>
            <a:ext cx="2207374" cy="3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 77"/>
          <p:cNvSpPr/>
          <p:nvPr/>
        </p:nvSpPr>
        <p:spPr>
          <a:xfrm>
            <a:off x="2721266" y="1508998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避難先までの移動手段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203866" y="1579359"/>
            <a:ext cx="2126729" cy="766933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034665" y="1511727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避難先までの移動時間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5199139" y="1868173"/>
            <a:ext cx="2131456" cy="62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角丸四角形 95"/>
          <p:cNvSpPr/>
          <p:nvPr/>
        </p:nvSpPr>
        <p:spPr>
          <a:xfrm>
            <a:off x="98512" y="3019441"/>
            <a:ext cx="1129144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台風が接近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大雨のおそれ</a:t>
            </a:r>
            <a:endParaRPr kumimoji="1"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3007769" y="2433123"/>
            <a:ext cx="4314449" cy="397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逃げ遅れないためにやるべきこと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985358" y="3088843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◆避難先、移動手段、移動時間を再確認する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967930" y="4528873"/>
            <a:ext cx="2640403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◆避難しやすい服装に着替える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3441289" y="5560867"/>
            <a:ext cx="3501088" cy="392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◆我が家が避難するタイミングは警戒レベル３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88538" y="7126142"/>
            <a:ext cx="4338749" cy="1982997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円/楕円 68"/>
          <p:cNvSpPr/>
          <p:nvPr/>
        </p:nvSpPr>
        <p:spPr>
          <a:xfrm>
            <a:off x="3111977" y="7635061"/>
            <a:ext cx="4164287" cy="1381591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角丸四角形 104"/>
          <p:cNvSpPr/>
          <p:nvPr/>
        </p:nvSpPr>
        <p:spPr>
          <a:xfrm>
            <a:off x="3464704" y="7803862"/>
            <a:ext cx="3501088" cy="392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◆我が家が避難するタイミングは警戒レベル４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3184075" y="8071719"/>
            <a:ext cx="419330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◆危険</a:t>
            </a:r>
            <a:r>
              <a:rPr kumimoji="1"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な場所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から全員避難する</a:t>
            </a:r>
            <a:endParaRPr kumimoji="1" lang="en-US" altLang="ja-JP" sz="1050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・近所の人に声をかけて一緒に避難する。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・（声をかける相手：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12" y="1981458"/>
            <a:ext cx="304939" cy="304939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26" y="1968304"/>
            <a:ext cx="304939" cy="30493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423" y="1977537"/>
            <a:ext cx="304939" cy="304939"/>
          </a:xfrm>
          <a:prstGeom prst="rect">
            <a:avLst/>
          </a:prstGeom>
        </p:spPr>
      </p:pic>
      <p:sp>
        <p:nvSpPr>
          <p:cNvPr id="79" name="角丸四角形 78"/>
          <p:cNvSpPr/>
          <p:nvPr/>
        </p:nvSpPr>
        <p:spPr>
          <a:xfrm>
            <a:off x="2985358" y="2882420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◆テレビやラジオで気象情報（台風情報）を確認する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349114" y="767443"/>
            <a:ext cx="1947752" cy="445293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5467047" y="769369"/>
            <a:ext cx="2018033" cy="4308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    　家）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0" name="図 10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39" y="832305"/>
            <a:ext cx="304939" cy="304939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19091" y="2438963"/>
            <a:ext cx="900257" cy="391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すべきこと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1248038" y="2438963"/>
            <a:ext cx="1569228" cy="391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気象・避難情報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の発令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74204" y="3313682"/>
            <a:ext cx="4218355" cy="1220899"/>
          </a:xfrm>
          <a:prstGeom prst="rect">
            <a:avLst/>
          </a:prstGeom>
          <a:solidFill>
            <a:srgbClr val="FFFFC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2986320" y="3277374"/>
            <a:ext cx="4499104" cy="3681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◆避難するときに持っていくものを確認する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○をつける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69" y="3362763"/>
            <a:ext cx="177592" cy="177592"/>
          </a:xfrm>
          <a:prstGeom prst="rect">
            <a:avLst/>
          </a:prstGeom>
        </p:spPr>
      </p:pic>
      <p:sp>
        <p:nvSpPr>
          <p:cNvPr id="120" name="角丸四角形 119"/>
          <p:cNvSpPr/>
          <p:nvPr/>
        </p:nvSpPr>
        <p:spPr>
          <a:xfrm>
            <a:off x="2973305" y="3534405"/>
            <a:ext cx="4573929" cy="3286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・飲料水　　　・食料品　　　・着替え　　・タオル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2963780" y="3819090"/>
            <a:ext cx="4573929" cy="2764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・懐中電灯　　・携帯ラジオ　・電池　　　・携帯充電器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2960337" y="4037321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・通帳などの貴重品　・マスク　・ウェットティッシュ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2960337" y="4265305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・常備薬　　・その他（　　　　　　　　　　　　　　　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6807570" y="1888234"/>
            <a:ext cx="409772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20973" y="8263065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気象庁や都道府県が発表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する情報に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注意！！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967930" y="4746344"/>
            <a:ext cx="4272095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崖に</a:t>
            </a:r>
            <a:r>
              <a:rPr kumimoji="1" lang="ja-JP" altLang="en-US" sz="12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近づくの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はやめましょう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175987" y="6129055"/>
            <a:ext cx="1972065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気象：大雨警報（土砂災害）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1144360" y="8470949"/>
            <a:ext cx="1817582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気象：土砂災害警戒情報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記録的短時間大雨情報</a:t>
            </a:r>
            <a:endParaRPr kumimoji="1" lang="en-US" altLang="ja-JP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1144701" y="9717767"/>
            <a:ext cx="1957369" cy="4282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気象：大雨特別警報</a:t>
            </a:r>
            <a:r>
              <a:rPr kumimoji="1" lang="ja-JP" altLang="en-US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（土砂災害）</a:t>
            </a:r>
            <a:endParaRPr kumimoji="1" lang="en-US" altLang="ja-JP" sz="8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1278815" y="4395677"/>
            <a:ext cx="1509410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気象：大雨注意報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1231820" y="3302975"/>
            <a:ext cx="1465385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気象：早期注意情報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181556" y="1275584"/>
            <a:ext cx="5017583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まず、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ハザードマップ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で我が家の災害リスクを確認！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2436" y="9128826"/>
            <a:ext cx="4320000" cy="261604"/>
          </a:xfrm>
          <a:prstGeom prst="roundRect">
            <a:avLst>
              <a:gd name="adj" fmla="val 6156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3554580" y="9132227"/>
            <a:ext cx="3284659" cy="234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警戒レベル４までに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「全員」が避難完了！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3035912" y="9547420"/>
            <a:ext cx="2266633" cy="481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警戒レベル５になってからでは</a:t>
            </a:r>
            <a:endParaRPr kumimoji="1" lang="en-US" altLang="ja-JP" sz="105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『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逃げ遅れ</a:t>
            </a:r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』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になるリスク大！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89996" y="10060502"/>
            <a:ext cx="7144098" cy="5155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>
              <a:lnSpc>
                <a:spcPts val="1100"/>
              </a:lnSpc>
              <a:defRPr/>
            </a:pP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〔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使い方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〕</a:t>
            </a: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・家の中の目立つ場所に貼っておき、災害時に内容を確認しながら避難を行いましょう。</a:t>
            </a:r>
            <a:endParaRPr kumimoji="1" lang="en-US" altLang="ja-JP" sz="10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・内容に変更がある場合は見直すとともに、定期的に我が家のタイムラインの確認を含む避難行動開始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の訓練を行いましょう。</a:t>
            </a:r>
            <a:endParaRPr kumimoji="1" lang="en-US" altLang="ja-JP" sz="1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86" name="直線コネクタ 85"/>
          <p:cNvCxnSpPr/>
          <p:nvPr/>
        </p:nvCxnSpPr>
        <p:spPr>
          <a:xfrm>
            <a:off x="1202301" y="9435726"/>
            <a:ext cx="6185783" cy="5675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角丸四角形吹き出し 107"/>
          <p:cNvSpPr/>
          <p:nvPr/>
        </p:nvSpPr>
        <p:spPr>
          <a:xfrm>
            <a:off x="5441315" y="9609131"/>
            <a:ext cx="1909479" cy="235368"/>
          </a:xfrm>
          <a:prstGeom prst="wedgeRoundRectCallout">
            <a:avLst>
              <a:gd name="adj1" fmla="val -39910"/>
              <a:gd name="adj2" fmla="val -108277"/>
              <a:gd name="adj3" fmla="val 16667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全員が避難完了のタイミング</a:t>
            </a:r>
            <a:endParaRPr kumimoji="1" lang="ja-JP" altLang="en-US" sz="1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1212963" y="7065937"/>
            <a:ext cx="6185783" cy="5675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角丸四角形吹き出し 116"/>
          <p:cNvSpPr/>
          <p:nvPr/>
        </p:nvSpPr>
        <p:spPr>
          <a:xfrm>
            <a:off x="5628012" y="7258513"/>
            <a:ext cx="1717240" cy="235368"/>
          </a:xfrm>
          <a:prstGeom prst="wedgeRoundRectCallout">
            <a:avLst>
              <a:gd name="adj1" fmla="val -37395"/>
              <a:gd name="adj2" fmla="val -114752"/>
              <a:gd name="adj3" fmla="val 16667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高齢者等　避難完了のタイミング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026170" y="6720160"/>
            <a:ext cx="2620328" cy="1092962"/>
            <a:chOff x="3026170" y="6548710"/>
            <a:chExt cx="2620328" cy="1092962"/>
          </a:xfrm>
        </p:grpSpPr>
        <p:sp>
          <p:nvSpPr>
            <p:cNvPr id="145" name="四角形: 角を丸くする 18">
              <a:extLst>
                <a:ext uri="{FF2B5EF4-FFF2-40B4-BE49-F238E27FC236}">
                  <a16:creationId xmlns:a16="http://schemas.microsoft.com/office/drawing/2014/main" id="{B1214393-D524-44A8-94B4-B320B628657C}"/>
                </a:ext>
              </a:extLst>
            </p:cNvPr>
            <p:cNvSpPr/>
            <p:nvPr/>
          </p:nvSpPr>
          <p:spPr>
            <a:xfrm>
              <a:off x="3026170" y="7006212"/>
              <a:ext cx="2287236" cy="293738"/>
            </a:xfrm>
            <a:prstGeom prst="roundRect">
              <a:avLst>
                <a:gd name="adj" fmla="val 0"/>
              </a:avLst>
            </a:prstGeom>
            <a:solidFill>
              <a:srgbClr val="FFFFCC">
                <a:alpha val="50196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tlCol="0" anchor="t" anchorCtr="0"/>
            <a:lstStyle/>
            <a:p>
              <a:endParaRPr kumimoji="1" lang="ja-JP" altLang="en-US" sz="20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3920" y="7070007"/>
              <a:ext cx="193209" cy="193209"/>
            </a:xfrm>
            <a:prstGeom prst="rect">
              <a:avLst/>
            </a:prstGeom>
          </p:spPr>
        </p:pic>
        <p:sp>
          <p:nvSpPr>
            <p:cNvPr id="147" name="円/楕円 68"/>
            <p:cNvSpPr/>
            <p:nvPr/>
          </p:nvSpPr>
          <p:spPr>
            <a:xfrm>
              <a:off x="3317605" y="7080160"/>
              <a:ext cx="252700" cy="171998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3515350" y="6964700"/>
              <a:ext cx="2131148" cy="41963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点線に沿っていずれかを丸で囲む。</a:t>
              </a:r>
              <a:endParaRPr kumimoji="1" lang="ja-JP" altLang="en-US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49" name="直線矢印コネクタ 148"/>
            <p:cNvCxnSpPr/>
            <p:nvPr/>
          </p:nvCxnSpPr>
          <p:spPr>
            <a:xfrm flipV="1">
              <a:off x="3496977" y="6548710"/>
              <a:ext cx="290163" cy="4575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矢印コネクタ 149"/>
            <p:cNvCxnSpPr/>
            <p:nvPr/>
          </p:nvCxnSpPr>
          <p:spPr>
            <a:xfrm>
              <a:off x="3450742" y="7311861"/>
              <a:ext cx="186834" cy="3298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角丸四角形 106"/>
          <p:cNvSpPr/>
          <p:nvPr/>
        </p:nvSpPr>
        <p:spPr>
          <a:xfrm>
            <a:off x="126063" y="3709473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天気予報や台風進路予測など気象庁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発表する情報に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注意！！</a:t>
            </a:r>
            <a:endParaRPr kumimoji="1" lang="en-US" altLang="ja-JP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131194" y="323175"/>
            <a:ext cx="7137361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近年、台風等による大雨で洪水が頻発し、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県内で死傷者が発生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しております。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この「我が家のタイムライン」で災害時に取るべき行動を整理しておきましょう。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6580609" y="257279"/>
            <a:ext cx="904471" cy="230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【R6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改訂版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434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4263</TotalTime>
  <Words>816</Words>
  <Application>Microsoft Office PowerPoint</Application>
  <PresentationFormat>ユーザー設定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ima201</dc:creator>
  <cp:lastModifiedBy>政策企画部情報システム課</cp:lastModifiedBy>
  <cp:revision>222</cp:revision>
  <cp:lastPrinted>2024-01-19T06:21:25Z</cp:lastPrinted>
  <dcterms:created xsi:type="dcterms:W3CDTF">2021-08-23T02:48:54Z</dcterms:created>
  <dcterms:modified xsi:type="dcterms:W3CDTF">2024-01-19T06:22:20Z</dcterms:modified>
</cp:coreProperties>
</file>