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7559675" cy="1079976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ma201" initials="i" lastIdx="1" clrIdx="0">
    <p:extLst>
      <p:ext uri="{19B8F6BF-5375-455C-9EA6-DF929625EA0E}">
        <p15:presenceInfo xmlns:p15="http://schemas.microsoft.com/office/powerpoint/2012/main" userId="S-1-5-21-370753095-596408956-1231754661-23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FFCC"/>
    <a:srgbClr val="0000FF"/>
    <a:srgbClr val="CCFFCC"/>
    <a:srgbClr val="99FF99"/>
    <a:srgbClr val="FFCC66"/>
    <a:srgbClr val="FF9933"/>
    <a:srgbClr val="FF9900"/>
    <a:srgbClr val="66FF66"/>
    <a:srgbClr val="4275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2" autoAdjust="0"/>
    <p:restoredTop sz="94660"/>
  </p:normalViewPr>
  <p:slideViewPr>
    <p:cSldViewPr snapToGrid="0">
      <p:cViewPr>
        <p:scale>
          <a:sx n="50" d="100"/>
          <a:sy n="50" d="100"/>
        </p:scale>
        <p:origin x="2190" y="-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C8B753-1CF1-4192-95CB-E51286CA2D98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3450" y="1233488"/>
            <a:ext cx="23288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BA5D6-AC49-4112-9E1E-F7DBB01A65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64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67462"/>
            <a:ext cx="6425724" cy="3759917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72376"/>
            <a:ext cx="5669756" cy="2607442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240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86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74987"/>
            <a:ext cx="1630055" cy="91523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74987"/>
            <a:ext cx="4795669" cy="91523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90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339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92444"/>
            <a:ext cx="6520220" cy="4492401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227345"/>
            <a:ext cx="6520220" cy="2362447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48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74937"/>
            <a:ext cx="3212862" cy="68523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74937"/>
            <a:ext cx="3212862" cy="68523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020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74990"/>
            <a:ext cx="6520220" cy="208745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47443"/>
            <a:ext cx="3198096" cy="1297471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44914"/>
            <a:ext cx="3198096" cy="58023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47443"/>
            <a:ext cx="3213847" cy="1297471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44914"/>
            <a:ext cx="3213847" cy="58023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42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66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26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9984"/>
            <a:ext cx="2438192" cy="251994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54968"/>
            <a:ext cx="3827085" cy="7674832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39929"/>
            <a:ext cx="2438192" cy="6002369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54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9984"/>
            <a:ext cx="2438192" cy="251994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54968"/>
            <a:ext cx="3827085" cy="7674832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39929"/>
            <a:ext cx="2438192" cy="6002369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690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74990"/>
            <a:ext cx="6520220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74937"/>
            <a:ext cx="6520220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10009783"/>
            <a:ext cx="170092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10009783"/>
            <a:ext cx="255139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10009783"/>
            <a:ext cx="170092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60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93508" y="732991"/>
            <a:ext cx="7157286" cy="51609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349423" y="759218"/>
            <a:ext cx="1943136" cy="4382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19092" y="1569907"/>
            <a:ext cx="2483442" cy="757617"/>
          </a:xfrm>
          <a:prstGeom prst="roundRect">
            <a:avLst/>
          </a:prstGeom>
          <a:solidFill>
            <a:srgbClr val="FFFFCC">
              <a:alpha val="50196"/>
            </a:srgb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146593" y="1500199"/>
            <a:ext cx="1005728" cy="4223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避難先</a:t>
            </a:r>
            <a:endParaRPr kumimoji="1" lang="ja-JP" altLang="en-US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 flipV="1">
            <a:off x="219091" y="1852930"/>
            <a:ext cx="2466959" cy="39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下矢印 7"/>
          <p:cNvSpPr/>
          <p:nvPr/>
        </p:nvSpPr>
        <p:spPr>
          <a:xfrm>
            <a:off x="337212" y="2827292"/>
            <a:ext cx="646198" cy="72140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角丸四角形 83"/>
          <p:cNvSpPr/>
          <p:nvPr/>
        </p:nvSpPr>
        <p:spPr>
          <a:xfrm>
            <a:off x="-44458" y="804898"/>
            <a:ext cx="5767540" cy="37810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7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我が家の</a:t>
            </a:r>
            <a:r>
              <a:rPr kumimoji="1" lang="ja-JP" altLang="en-US" sz="2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タイムライン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土砂災害版</a:t>
            </a:r>
            <a:r>
              <a:rPr kumimoji="1" lang="en-US" altLang="ja-JP" sz="2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2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5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00272" y="2869829"/>
            <a:ext cx="1709267" cy="7207622"/>
          </a:xfrm>
          <a:prstGeom prst="roundRect">
            <a:avLst>
              <a:gd name="adj" fmla="val 6156"/>
            </a:avLst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2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978301" y="2870200"/>
            <a:ext cx="4406739" cy="7207251"/>
          </a:xfrm>
          <a:prstGeom prst="roundRect">
            <a:avLst>
              <a:gd name="adj" fmla="val 3363"/>
            </a:avLst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3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34916" y="2901522"/>
            <a:ext cx="1604396" cy="1038972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9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55414" y="3997615"/>
            <a:ext cx="1583898" cy="1027009"/>
          </a:xfrm>
          <a:prstGeom prst="roundRect">
            <a:avLst>
              <a:gd name="adj" fmla="val 6156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5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52324" y="5117261"/>
            <a:ext cx="1586988" cy="1909500"/>
          </a:xfrm>
          <a:prstGeom prst="roundRect">
            <a:avLst>
              <a:gd name="adj" fmla="val 6156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7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41740" y="7127379"/>
            <a:ext cx="1601601" cy="2264073"/>
          </a:xfrm>
          <a:prstGeom prst="roundRect">
            <a:avLst>
              <a:gd name="adj" fmla="val 6156"/>
            </a:avLst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8" name="角丸四角形 127"/>
          <p:cNvSpPr/>
          <p:nvPr/>
        </p:nvSpPr>
        <p:spPr>
          <a:xfrm>
            <a:off x="1214362" y="2949120"/>
            <a:ext cx="1578866" cy="33958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警戒レベル１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  <p:sp>
        <p:nvSpPr>
          <p:cNvPr id="130" name="角丸四角形 129"/>
          <p:cNvSpPr/>
          <p:nvPr/>
        </p:nvSpPr>
        <p:spPr>
          <a:xfrm>
            <a:off x="1234916" y="4048707"/>
            <a:ext cx="1540135" cy="33889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警戒レベル２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  <p:sp>
        <p:nvSpPr>
          <p:cNvPr id="134" name="角丸四角形 133"/>
          <p:cNvSpPr/>
          <p:nvPr/>
        </p:nvSpPr>
        <p:spPr>
          <a:xfrm>
            <a:off x="1125880" y="7303488"/>
            <a:ext cx="1797173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警戒レベル４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指示が発令</a:t>
            </a:r>
            <a:endParaRPr kumimoji="1"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6" name="角丸四角形 135"/>
          <p:cNvSpPr/>
          <p:nvPr/>
        </p:nvSpPr>
        <p:spPr>
          <a:xfrm>
            <a:off x="1124832" y="5220197"/>
            <a:ext cx="1805016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警戒レベル３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高齢者等避難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endParaRPr kumimoji="1"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発令</a:t>
            </a:r>
            <a:endParaRPr kumimoji="1"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7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19091" y="2869828"/>
            <a:ext cx="882834" cy="2138594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5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10311" y="5135336"/>
            <a:ext cx="900000" cy="4270771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3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3014058" y="2914549"/>
            <a:ext cx="4320000" cy="2093873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7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3005000" y="5106891"/>
            <a:ext cx="4320000" cy="1909499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5" name="角丸四角形 184"/>
          <p:cNvSpPr/>
          <p:nvPr/>
        </p:nvSpPr>
        <p:spPr>
          <a:xfrm>
            <a:off x="3170912" y="5807232"/>
            <a:ext cx="4416790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◆高齢者など避難に時間のかかる人は避難を始める</a:t>
            </a:r>
            <a:endParaRPr kumimoji="1" lang="en-US" altLang="ja-JP" sz="1200" b="1" dirty="0" smtClean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・どこに避難するか、家族や</a:t>
            </a: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親戚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に伝える。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・（</a:t>
            </a: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連絡する家族や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親戚の電話番号：</a:t>
            </a:r>
            <a:r>
              <a:rPr kumimoji="1" lang="ja-JP" altLang="en-US" sz="105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　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2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52324" y="9500904"/>
            <a:ext cx="1591018" cy="539453"/>
          </a:xfrm>
          <a:prstGeom prst="roundRect">
            <a:avLst>
              <a:gd name="adj" fmla="val 615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7" name="角丸四角形 156"/>
          <p:cNvSpPr/>
          <p:nvPr/>
        </p:nvSpPr>
        <p:spPr>
          <a:xfrm>
            <a:off x="1117454" y="9452801"/>
            <a:ext cx="1796383" cy="36123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警戒レベル５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  <p:sp>
        <p:nvSpPr>
          <p:cNvPr id="69" name="円/楕円 68"/>
          <p:cNvSpPr/>
          <p:nvPr/>
        </p:nvSpPr>
        <p:spPr>
          <a:xfrm>
            <a:off x="3109690" y="5279655"/>
            <a:ext cx="4164287" cy="1616445"/>
          </a:xfrm>
          <a:prstGeom prst="ellipse">
            <a:avLst/>
          </a:prstGeom>
          <a:noFill/>
          <a:ln w="38100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角丸四角形 74"/>
          <p:cNvSpPr/>
          <p:nvPr/>
        </p:nvSpPr>
        <p:spPr>
          <a:xfrm>
            <a:off x="189635" y="6615906"/>
            <a:ext cx="1224035" cy="115962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市町村が</a:t>
            </a:r>
            <a:endParaRPr kumimoji="1" lang="en-US" altLang="ja-JP" sz="12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発令する</a:t>
            </a:r>
            <a:endParaRPr kumimoji="1" lang="en-US" altLang="ja-JP" sz="12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避難情報　　</a:t>
            </a:r>
            <a:endParaRPr kumimoji="1" lang="en-US" altLang="ja-JP" sz="12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に注意！！</a:t>
            </a:r>
            <a:endParaRPr kumimoji="1" lang="en-US" altLang="ja-JP" sz="12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765484" y="1608509"/>
            <a:ext cx="2304649" cy="25660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（避難所、親戚宅、友人宅）　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8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849136" y="1575434"/>
            <a:ext cx="2222133" cy="760889"/>
          </a:xfrm>
          <a:prstGeom prst="roundRect">
            <a:avLst/>
          </a:prstGeom>
          <a:solidFill>
            <a:srgbClr val="FFFFCC">
              <a:alpha val="50196"/>
            </a:srgb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76" name="直線コネクタ 75"/>
          <p:cNvCxnSpPr/>
          <p:nvPr/>
        </p:nvCxnSpPr>
        <p:spPr>
          <a:xfrm flipV="1">
            <a:off x="2843342" y="1859159"/>
            <a:ext cx="2207374" cy="37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角丸四角形 77"/>
          <p:cNvSpPr/>
          <p:nvPr/>
        </p:nvSpPr>
        <p:spPr>
          <a:xfrm>
            <a:off x="2721266" y="1508998"/>
            <a:ext cx="2460404" cy="4223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避難先までの移動手段</a:t>
            </a:r>
            <a:endParaRPr kumimoji="1" lang="ja-JP" altLang="en-US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7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5203866" y="1579359"/>
            <a:ext cx="2126729" cy="766933"/>
          </a:xfrm>
          <a:prstGeom prst="roundRect">
            <a:avLst/>
          </a:prstGeom>
          <a:solidFill>
            <a:srgbClr val="FFFFCC">
              <a:alpha val="50196"/>
            </a:srgb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0" name="角丸四角形 89"/>
          <p:cNvSpPr/>
          <p:nvPr/>
        </p:nvSpPr>
        <p:spPr>
          <a:xfrm>
            <a:off x="5034665" y="1511727"/>
            <a:ext cx="2460404" cy="4223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避難先までの移動時間</a:t>
            </a:r>
            <a:endParaRPr kumimoji="1" lang="ja-JP" altLang="en-US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92" name="直線コネクタ 91"/>
          <p:cNvCxnSpPr/>
          <p:nvPr/>
        </p:nvCxnSpPr>
        <p:spPr>
          <a:xfrm>
            <a:off x="5199139" y="1868173"/>
            <a:ext cx="2131456" cy="62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角丸四角形 95"/>
          <p:cNvSpPr/>
          <p:nvPr/>
        </p:nvSpPr>
        <p:spPr>
          <a:xfrm>
            <a:off x="98512" y="3019441"/>
            <a:ext cx="1129144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台風が接近</a:t>
            </a:r>
            <a:endParaRPr kumimoji="1"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大雨のおそれ</a:t>
            </a:r>
            <a:endParaRPr kumimoji="1"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kumimoji="1"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2845DB98-9FEC-4353-B020-C8700F2273BD}"/>
              </a:ext>
            </a:extLst>
          </p:cNvPr>
          <p:cNvSpPr/>
          <p:nvPr/>
        </p:nvSpPr>
        <p:spPr>
          <a:xfrm>
            <a:off x="3007769" y="2433123"/>
            <a:ext cx="4314449" cy="3971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逃げ遅れないためにやるべきこと</a:t>
            </a:r>
            <a:endParaRPr kumimoji="1"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7" name="角丸四角形 96"/>
          <p:cNvSpPr/>
          <p:nvPr/>
        </p:nvSpPr>
        <p:spPr>
          <a:xfrm>
            <a:off x="2985358" y="3088843"/>
            <a:ext cx="4692196" cy="30693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◆避難先、移動手段、移動時間を再確認する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9" name="角丸四角形 98"/>
          <p:cNvSpPr/>
          <p:nvPr/>
        </p:nvSpPr>
        <p:spPr>
          <a:xfrm>
            <a:off x="2967930" y="4528873"/>
            <a:ext cx="2640403" cy="27237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◆避難しやすい服装に着替える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0" name="角丸四角形 99"/>
          <p:cNvSpPr/>
          <p:nvPr/>
        </p:nvSpPr>
        <p:spPr>
          <a:xfrm>
            <a:off x="3441289" y="5560867"/>
            <a:ext cx="3501088" cy="39264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◆我が家が避難するタイミングは警戒レベル３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1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988538" y="7126142"/>
            <a:ext cx="4338749" cy="1982997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4" name="円/楕円 68"/>
          <p:cNvSpPr/>
          <p:nvPr/>
        </p:nvSpPr>
        <p:spPr>
          <a:xfrm>
            <a:off x="3111977" y="7635061"/>
            <a:ext cx="4164287" cy="1381591"/>
          </a:xfrm>
          <a:prstGeom prst="ellipse">
            <a:avLst/>
          </a:prstGeom>
          <a:noFill/>
          <a:ln w="38100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5" name="角丸四角形 104"/>
          <p:cNvSpPr/>
          <p:nvPr/>
        </p:nvSpPr>
        <p:spPr>
          <a:xfrm>
            <a:off x="3464704" y="7803862"/>
            <a:ext cx="3501088" cy="39264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◆我が家が避難するタイミングは警戒レベル４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6" name="角丸四角形 185"/>
          <p:cNvSpPr/>
          <p:nvPr/>
        </p:nvSpPr>
        <p:spPr>
          <a:xfrm>
            <a:off x="3184075" y="8071719"/>
            <a:ext cx="4193308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◆危険</a:t>
            </a:r>
            <a:r>
              <a:rPr kumimoji="1" lang="ja-JP" altLang="en-US" sz="1200" b="1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な場所</a:t>
            </a:r>
            <a:r>
              <a:rPr kumimoji="1" lang="ja-JP" altLang="en-US" sz="1200" b="1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から全員避難する</a:t>
            </a:r>
            <a:endParaRPr kumimoji="1" lang="en-US" altLang="ja-JP" sz="1050" dirty="0" smtClean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・近所の人に声をかけて一緒に避難する。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・（声をかける相手：</a:t>
            </a:r>
            <a:r>
              <a:rPr kumimoji="1" lang="ja-JP" altLang="en-US" sz="105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　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12" y="1981458"/>
            <a:ext cx="304939" cy="304939"/>
          </a:xfrm>
          <a:prstGeom prst="rect">
            <a:avLst/>
          </a:prstGeom>
        </p:spPr>
      </p:pic>
      <p:pic>
        <p:nvPicPr>
          <p:cNvPr id="82" name="図 8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26" y="1968304"/>
            <a:ext cx="304939" cy="304939"/>
          </a:xfrm>
          <a:prstGeom prst="rect">
            <a:avLst/>
          </a:prstGeom>
        </p:spPr>
      </p:pic>
      <p:pic>
        <p:nvPicPr>
          <p:cNvPr id="85" name="図 8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9423" y="1977537"/>
            <a:ext cx="304939" cy="304939"/>
          </a:xfrm>
          <a:prstGeom prst="rect">
            <a:avLst/>
          </a:prstGeom>
        </p:spPr>
      </p:pic>
      <p:sp>
        <p:nvSpPr>
          <p:cNvPr id="79" name="角丸四角形 78"/>
          <p:cNvSpPr/>
          <p:nvPr/>
        </p:nvSpPr>
        <p:spPr>
          <a:xfrm>
            <a:off x="2985358" y="2882420"/>
            <a:ext cx="4692196" cy="30693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◆テレビやラジオで気象情報（台風情報）を確認する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3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5349114" y="767443"/>
            <a:ext cx="1947752" cy="445293"/>
          </a:xfrm>
          <a:prstGeom prst="roundRect">
            <a:avLst>
              <a:gd name="adj" fmla="val 0"/>
            </a:avLst>
          </a:prstGeom>
          <a:solidFill>
            <a:srgbClr val="FFFFCC">
              <a:alpha val="50196"/>
            </a:srgb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9" name="角丸四角形 108"/>
          <p:cNvSpPr/>
          <p:nvPr/>
        </p:nvSpPr>
        <p:spPr>
          <a:xfrm>
            <a:off x="5467047" y="769369"/>
            <a:ext cx="2018033" cy="43081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    　家）</a:t>
            </a:r>
            <a:endParaRPr kumimoji="1" lang="ja-JP" altLang="en-US" sz="2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10" name="図 109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739" y="832305"/>
            <a:ext cx="304939" cy="304939"/>
          </a:xfrm>
          <a:prstGeom prst="rect">
            <a:avLst/>
          </a:prstGeom>
        </p:spPr>
      </p:pic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2845DB98-9FEC-4353-B020-C8700F2273BD}"/>
              </a:ext>
            </a:extLst>
          </p:cNvPr>
          <p:cNvSpPr/>
          <p:nvPr/>
        </p:nvSpPr>
        <p:spPr>
          <a:xfrm>
            <a:off x="219091" y="2438963"/>
            <a:ext cx="900257" cy="391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rtlCol="0" anchor="ctr"/>
          <a:lstStyle/>
          <a:p>
            <a:pPr algn="ctr">
              <a:lnSpc>
                <a:spcPts val="1500"/>
              </a:lnSpc>
            </a:pPr>
            <a:r>
              <a:rPr kumimoji="1" lang="ja-JP" altLang="en-US" sz="135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注意</a:t>
            </a:r>
            <a:endParaRPr kumimoji="1" lang="en-US" altLang="ja-JP" sz="135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1500"/>
              </a:lnSpc>
            </a:pPr>
            <a:r>
              <a:rPr kumimoji="1" lang="ja-JP" altLang="en-US" sz="135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すべきこと</a:t>
            </a:r>
            <a:endParaRPr kumimoji="1" lang="en-US" altLang="ja-JP" sz="135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2845DB98-9FEC-4353-B020-C8700F2273BD}"/>
              </a:ext>
            </a:extLst>
          </p:cNvPr>
          <p:cNvSpPr/>
          <p:nvPr/>
        </p:nvSpPr>
        <p:spPr>
          <a:xfrm>
            <a:off x="1248038" y="2438963"/>
            <a:ext cx="1569228" cy="391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rtlCol="0" anchor="ctr"/>
          <a:lstStyle/>
          <a:p>
            <a:pPr algn="ctr">
              <a:lnSpc>
                <a:spcPts val="15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気象・避難情報</a:t>
            </a:r>
            <a:endParaRPr kumimoji="1" lang="en-US" altLang="ja-JP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15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の発令</a:t>
            </a:r>
            <a:endParaRPr kumimoji="1"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074204" y="3313682"/>
            <a:ext cx="4218355" cy="1220899"/>
          </a:xfrm>
          <a:prstGeom prst="rect">
            <a:avLst/>
          </a:prstGeom>
          <a:solidFill>
            <a:srgbClr val="FFFFCC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角丸四角形 112"/>
          <p:cNvSpPr/>
          <p:nvPr/>
        </p:nvSpPr>
        <p:spPr>
          <a:xfrm>
            <a:off x="2986320" y="3277374"/>
            <a:ext cx="4499104" cy="3681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◆避難するときに持っていくものを確認する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○をつける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14" name="図 11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669" y="3362763"/>
            <a:ext cx="177592" cy="177592"/>
          </a:xfrm>
          <a:prstGeom prst="rect">
            <a:avLst/>
          </a:prstGeom>
        </p:spPr>
      </p:pic>
      <p:sp>
        <p:nvSpPr>
          <p:cNvPr id="120" name="角丸四角形 119"/>
          <p:cNvSpPr/>
          <p:nvPr/>
        </p:nvSpPr>
        <p:spPr>
          <a:xfrm>
            <a:off x="2973305" y="3534405"/>
            <a:ext cx="4573929" cy="32863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・飲料水　　　・食料品　　　・着替え　　・タオル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1" name="角丸四角形 120"/>
          <p:cNvSpPr/>
          <p:nvPr/>
        </p:nvSpPr>
        <p:spPr>
          <a:xfrm>
            <a:off x="2963780" y="3819090"/>
            <a:ext cx="4573929" cy="27640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・懐中電灯　　・携帯ラジオ　・電池　　　・携帯充電器　</a:t>
            </a:r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2" name="角丸四角形 181"/>
          <p:cNvSpPr/>
          <p:nvPr/>
        </p:nvSpPr>
        <p:spPr>
          <a:xfrm>
            <a:off x="2960337" y="4037321"/>
            <a:ext cx="4573929" cy="29334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・通帳などの貴重品　・マスク　・ウェットティッシュ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2960337" y="4265305"/>
            <a:ext cx="4573929" cy="29334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・常備薬　　・その他（　　　　　　　　　　　　　　　）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2" name="角丸四角形 131"/>
          <p:cNvSpPr/>
          <p:nvPr/>
        </p:nvSpPr>
        <p:spPr>
          <a:xfrm>
            <a:off x="6807570" y="1888234"/>
            <a:ext cx="409772" cy="4223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ja-JP" altLang="en-US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4" name="角丸四角形 93"/>
          <p:cNvSpPr/>
          <p:nvPr/>
        </p:nvSpPr>
        <p:spPr>
          <a:xfrm>
            <a:off x="120973" y="8263065"/>
            <a:ext cx="1115645" cy="12755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気象庁や都道府県が発表</a:t>
            </a:r>
            <a:endParaRPr kumimoji="1" lang="en-US" altLang="ja-JP" sz="105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する情報に</a:t>
            </a:r>
            <a:endParaRPr kumimoji="1" lang="en-US" altLang="ja-JP" sz="105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注意！！</a:t>
            </a:r>
            <a:endParaRPr kumimoji="1" lang="en-US" altLang="ja-JP" sz="105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9" name="角丸四角形 88"/>
          <p:cNvSpPr/>
          <p:nvPr/>
        </p:nvSpPr>
        <p:spPr>
          <a:xfrm>
            <a:off x="2967930" y="4746344"/>
            <a:ext cx="4272095" cy="27237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崖に</a:t>
            </a:r>
            <a:r>
              <a:rPr kumimoji="1" lang="ja-JP" altLang="en-US" sz="1200" b="1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近づくの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はやめましょう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1175987" y="6129055"/>
            <a:ext cx="1972065" cy="5509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気象：大雨警報（土砂災害）</a:t>
            </a:r>
            <a:endParaRPr kumimoji="1" lang="en-US" altLang="ja-JP" sz="9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1" name="角丸四角形 80"/>
          <p:cNvSpPr/>
          <p:nvPr/>
        </p:nvSpPr>
        <p:spPr>
          <a:xfrm>
            <a:off x="1144360" y="8470949"/>
            <a:ext cx="1817582" cy="5509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気象：土砂災害警戒情報</a:t>
            </a:r>
            <a:endParaRPr kumimoji="1" lang="en-US" altLang="ja-JP" sz="9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r>
              <a:rPr kumimoji="1" lang="ja-JP" altLang="en-US" sz="9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記録的短時間大雨情報</a:t>
            </a:r>
            <a:endParaRPr kumimoji="1" lang="en-US" altLang="ja-JP" sz="9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3" name="角丸四角形 82"/>
          <p:cNvSpPr/>
          <p:nvPr/>
        </p:nvSpPr>
        <p:spPr>
          <a:xfrm>
            <a:off x="1144701" y="9717767"/>
            <a:ext cx="1957369" cy="4282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気象：大雨特別警報</a:t>
            </a:r>
            <a:r>
              <a:rPr kumimoji="1" lang="ja-JP" altLang="en-US" sz="8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（土砂災害）</a:t>
            </a:r>
            <a:endParaRPr kumimoji="1" lang="en-US" altLang="ja-JP" sz="8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6" name="角丸四角形 105"/>
          <p:cNvSpPr/>
          <p:nvPr/>
        </p:nvSpPr>
        <p:spPr>
          <a:xfrm>
            <a:off x="1278815" y="4395677"/>
            <a:ext cx="1509410" cy="5509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気象：大雨注意報</a:t>
            </a:r>
            <a:endParaRPr kumimoji="1" lang="en-US" altLang="ja-JP" sz="9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6" name="角丸四角形 115"/>
          <p:cNvSpPr/>
          <p:nvPr/>
        </p:nvSpPr>
        <p:spPr>
          <a:xfrm>
            <a:off x="1231820" y="3302975"/>
            <a:ext cx="1465385" cy="5509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気象：早期注意情報</a:t>
            </a:r>
            <a:endParaRPr kumimoji="1" lang="en-US" altLang="ja-JP" sz="9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8" name="角丸四角形 87"/>
          <p:cNvSpPr/>
          <p:nvPr/>
        </p:nvSpPr>
        <p:spPr>
          <a:xfrm>
            <a:off x="181556" y="1275584"/>
            <a:ext cx="5017583" cy="3364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まず、</a:t>
            </a:r>
            <a:r>
              <a:rPr kumimoji="1" lang="ja-JP" altLang="en-US" sz="1400" b="1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ハザードマップ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で我が家の災害リスクを確認！</a:t>
            </a:r>
            <a:endParaRPr kumimoji="1"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8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3012436" y="9128826"/>
            <a:ext cx="4320000" cy="261604"/>
          </a:xfrm>
          <a:prstGeom prst="roundRect">
            <a:avLst>
              <a:gd name="adj" fmla="val 6156"/>
            </a:avLst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8" name="角丸四角形 117"/>
          <p:cNvSpPr/>
          <p:nvPr/>
        </p:nvSpPr>
        <p:spPr>
          <a:xfrm>
            <a:off x="3554580" y="9132227"/>
            <a:ext cx="3284659" cy="23495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警戒レベル４までに</a:t>
            </a:r>
            <a:r>
              <a:rPr kumimoji="1" lang="ja-JP" altLang="en-US" sz="1200" b="1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「全員」が避難完了！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　　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5" name="角丸四角形 134"/>
          <p:cNvSpPr/>
          <p:nvPr/>
        </p:nvSpPr>
        <p:spPr>
          <a:xfrm>
            <a:off x="3035912" y="9547420"/>
            <a:ext cx="2266633" cy="48133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050" b="1" dirty="0" smtClean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警戒レベル５になってからでは</a:t>
            </a:r>
            <a:endParaRPr kumimoji="1" lang="en-US" altLang="ja-JP" sz="1050" b="1" dirty="0">
              <a:solidFill>
                <a:schemeClr val="tx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kumimoji="1" lang="en-US" altLang="ja-JP" sz="1050" b="1" dirty="0" smtClean="0">
                <a:solidFill>
                  <a:srgbClr val="0000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『</a:t>
            </a:r>
            <a:r>
              <a:rPr kumimoji="1" lang="ja-JP" altLang="en-US" sz="1050" b="1" dirty="0" smtClean="0">
                <a:solidFill>
                  <a:srgbClr val="0000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逃げ遅れ</a:t>
            </a:r>
            <a:r>
              <a:rPr kumimoji="1" lang="en-US" altLang="ja-JP" sz="1050" b="1" dirty="0" smtClean="0">
                <a:solidFill>
                  <a:srgbClr val="0000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』</a:t>
            </a:r>
            <a:r>
              <a:rPr kumimoji="1" lang="ja-JP" altLang="en-US" sz="1050" b="1" dirty="0" smtClean="0">
                <a:solidFill>
                  <a:srgbClr val="0000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になるリスク大！　</a:t>
            </a:r>
            <a:r>
              <a:rPr kumimoji="1" lang="ja-JP" altLang="en-US" sz="1050" b="1" dirty="0" smtClean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　　</a:t>
            </a:r>
            <a:r>
              <a:rPr kumimoji="1" lang="ja-JP" altLang="en-US" sz="10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</a:t>
            </a:r>
            <a:endParaRPr kumimoji="1" lang="ja-JP" altLang="en-US" sz="105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8" name="テキスト ボックス 137"/>
          <p:cNvSpPr txBox="1"/>
          <p:nvPr/>
        </p:nvSpPr>
        <p:spPr>
          <a:xfrm>
            <a:off x="189996" y="10060502"/>
            <a:ext cx="7144098" cy="515526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lvl="0">
              <a:lnSpc>
                <a:spcPts val="1100"/>
              </a:lnSpc>
              <a:defRPr/>
            </a:pPr>
            <a:r>
              <a:rPr kumimoji="1" lang="en-US" altLang="ja-JP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〔</a:t>
            </a:r>
            <a:r>
              <a:rPr kumimoji="1" lang="ja-JP" altLang="en-US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使い方</a:t>
            </a:r>
            <a:r>
              <a:rPr kumimoji="1" lang="en-US" altLang="ja-JP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〕</a:t>
            </a:r>
          </a:p>
          <a:p>
            <a:pPr lvl="0">
              <a:lnSpc>
                <a:spcPts val="1100"/>
              </a:lnSpc>
              <a:defRPr/>
            </a:pPr>
            <a:r>
              <a:rPr kumimoji="1" lang="ja-JP" altLang="en-US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・家の中の目立つ場所に貼っておき、災害時に内容を確認しながら避難を行いましょう。</a:t>
            </a:r>
            <a:endParaRPr kumimoji="1" lang="en-US" altLang="ja-JP" sz="1000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>
              <a:lnSpc>
                <a:spcPts val="1100"/>
              </a:lnSpc>
              <a:defRPr/>
            </a:pPr>
            <a:r>
              <a:rPr kumimoji="1" lang="ja-JP" altLang="en-US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・内容に変更がある場合は見直すとともに、定期的に我が家のタイムラインの確認を含む避難行動開始</a:t>
            </a:r>
            <a:r>
              <a:rPr kumimoji="1" lang="en-US" altLang="ja-JP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kumimoji="1" lang="ja-JP" altLang="en-US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の訓練を行いましょう。</a:t>
            </a:r>
            <a:endParaRPr kumimoji="1" lang="en-US" altLang="ja-JP" sz="1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86" name="直線コネクタ 85"/>
          <p:cNvCxnSpPr/>
          <p:nvPr/>
        </p:nvCxnSpPr>
        <p:spPr>
          <a:xfrm>
            <a:off x="1202301" y="9435726"/>
            <a:ext cx="6185783" cy="5675"/>
          </a:xfrm>
          <a:prstGeom prst="line">
            <a:avLst/>
          </a:prstGeom>
          <a:ln w="38100" cmpd="sng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角丸四角形吹き出し 107"/>
          <p:cNvSpPr/>
          <p:nvPr/>
        </p:nvSpPr>
        <p:spPr>
          <a:xfrm>
            <a:off x="5441315" y="9609131"/>
            <a:ext cx="1909479" cy="235368"/>
          </a:xfrm>
          <a:prstGeom prst="wedgeRoundRectCallout">
            <a:avLst>
              <a:gd name="adj1" fmla="val -39910"/>
              <a:gd name="adj2" fmla="val -108277"/>
              <a:gd name="adj3" fmla="val 16667"/>
            </a:avLst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全員が避難完了のタイミング</a:t>
            </a:r>
            <a:endParaRPr kumimoji="1" lang="ja-JP" altLang="en-US" sz="10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115" name="直線コネクタ 114"/>
          <p:cNvCxnSpPr/>
          <p:nvPr/>
        </p:nvCxnSpPr>
        <p:spPr>
          <a:xfrm>
            <a:off x="1212963" y="7065937"/>
            <a:ext cx="6185783" cy="5675"/>
          </a:xfrm>
          <a:prstGeom prst="line">
            <a:avLst/>
          </a:prstGeom>
          <a:ln w="28575" cmpd="sng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角丸四角形吹き出し 116"/>
          <p:cNvSpPr/>
          <p:nvPr/>
        </p:nvSpPr>
        <p:spPr>
          <a:xfrm>
            <a:off x="5628012" y="7258513"/>
            <a:ext cx="1717240" cy="235368"/>
          </a:xfrm>
          <a:prstGeom prst="wedgeRoundRectCallout">
            <a:avLst>
              <a:gd name="adj1" fmla="val -37395"/>
              <a:gd name="adj2" fmla="val -114752"/>
              <a:gd name="adj3" fmla="val 16667"/>
            </a:avLst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8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高齢者等　避難完了のタイミング</a:t>
            </a:r>
            <a:endParaRPr kumimoji="1" lang="ja-JP" altLang="en-US" sz="8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3026170" y="6720160"/>
            <a:ext cx="2620328" cy="1092962"/>
            <a:chOff x="3026170" y="6548710"/>
            <a:chExt cx="2620328" cy="1092962"/>
          </a:xfrm>
        </p:grpSpPr>
        <p:sp>
          <p:nvSpPr>
            <p:cNvPr id="145" name="四角形: 角を丸くする 18">
              <a:extLst>
                <a:ext uri="{FF2B5EF4-FFF2-40B4-BE49-F238E27FC236}">
                  <a16:creationId xmlns:a16="http://schemas.microsoft.com/office/drawing/2014/main" id="{B1214393-D524-44A8-94B4-B320B628657C}"/>
                </a:ext>
              </a:extLst>
            </p:cNvPr>
            <p:cNvSpPr/>
            <p:nvPr/>
          </p:nvSpPr>
          <p:spPr>
            <a:xfrm>
              <a:off x="3026170" y="7006212"/>
              <a:ext cx="2287236" cy="293738"/>
            </a:xfrm>
            <a:prstGeom prst="roundRect">
              <a:avLst>
                <a:gd name="adj" fmla="val 0"/>
              </a:avLst>
            </a:prstGeom>
            <a:solidFill>
              <a:srgbClr val="FFFFCC">
                <a:alpha val="50196"/>
              </a:srgb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216000" rtlCol="0" anchor="t" anchorCtr="0"/>
            <a:lstStyle/>
            <a:p>
              <a:endParaRPr kumimoji="1" lang="ja-JP" altLang="en-US" sz="2000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46" name="図 145"/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3920" y="7070007"/>
              <a:ext cx="193209" cy="193209"/>
            </a:xfrm>
            <a:prstGeom prst="rect">
              <a:avLst/>
            </a:prstGeom>
          </p:spPr>
        </p:pic>
        <p:sp>
          <p:nvSpPr>
            <p:cNvPr id="147" name="円/楕円 68"/>
            <p:cNvSpPr/>
            <p:nvPr/>
          </p:nvSpPr>
          <p:spPr>
            <a:xfrm>
              <a:off x="3317605" y="7080160"/>
              <a:ext cx="252700" cy="171998"/>
            </a:xfrm>
            <a:prstGeom prst="ellipse">
              <a:avLst/>
            </a:prstGeom>
            <a:noFill/>
            <a:ln w="28575">
              <a:solidFill>
                <a:schemeClr val="tx2">
                  <a:lumMod val="40000"/>
                  <a:lumOff val="6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48" name="角丸四角形 147"/>
            <p:cNvSpPr/>
            <p:nvPr/>
          </p:nvSpPr>
          <p:spPr>
            <a:xfrm>
              <a:off x="3515350" y="6964700"/>
              <a:ext cx="2131148" cy="41963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8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点線に沿っていずれかを丸で囲む。</a:t>
              </a:r>
              <a:endParaRPr kumimoji="1" lang="ja-JP" altLang="en-US" sz="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149" name="直線矢印コネクタ 148"/>
            <p:cNvCxnSpPr/>
            <p:nvPr/>
          </p:nvCxnSpPr>
          <p:spPr>
            <a:xfrm flipV="1">
              <a:off x="3496977" y="6548710"/>
              <a:ext cx="290163" cy="45750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直線矢印コネクタ 149"/>
            <p:cNvCxnSpPr/>
            <p:nvPr/>
          </p:nvCxnSpPr>
          <p:spPr>
            <a:xfrm>
              <a:off x="3450742" y="7311861"/>
              <a:ext cx="186834" cy="32981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角丸四角形 106"/>
          <p:cNvSpPr/>
          <p:nvPr/>
        </p:nvSpPr>
        <p:spPr>
          <a:xfrm>
            <a:off x="126063" y="3709473"/>
            <a:ext cx="1115645" cy="12755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天気予報や台風進路予測など気象庁</a:t>
            </a:r>
            <a:r>
              <a:rPr kumimoji="1" lang="ja-JP" altLang="en-US" sz="10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kumimoji="1" lang="ja-JP" altLang="en-US" sz="105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発表する情報に</a:t>
            </a:r>
            <a:r>
              <a:rPr kumimoji="1" lang="ja-JP" altLang="en-US" sz="10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注意！！</a:t>
            </a:r>
            <a:endParaRPr kumimoji="1" lang="en-US" altLang="ja-JP" sz="105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2" name="角丸四角形 121"/>
          <p:cNvSpPr/>
          <p:nvPr/>
        </p:nvSpPr>
        <p:spPr>
          <a:xfrm>
            <a:off x="131194" y="323175"/>
            <a:ext cx="7137361" cy="3364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近年、台風等による大雨で洪水が頻発し、</a:t>
            </a:r>
            <a:r>
              <a:rPr kumimoji="1" lang="ja-JP" altLang="en-US" sz="1400" b="1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県内で死傷者が発生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しております。</a:t>
            </a:r>
            <a:endParaRPr kumimoji="1"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この「我が家のタイムライン」で災害時に取るべき行動を整理しておきましょう。</a:t>
            </a:r>
            <a:endParaRPr kumimoji="1"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3" name="角丸四角形 122"/>
          <p:cNvSpPr/>
          <p:nvPr/>
        </p:nvSpPr>
        <p:spPr>
          <a:xfrm>
            <a:off x="6580609" y="257279"/>
            <a:ext cx="904471" cy="23025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【R6</a:t>
            </a:r>
            <a:r>
              <a:rPr kumimoji="1" lang="ja-JP" altLang="en-US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改訂版</a:t>
            </a:r>
            <a:r>
              <a:rPr kumimoji="1" lang="en-US" altLang="ja-JP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343464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4263</TotalTime>
  <Words>816</Words>
  <Application>Microsoft Office PowerPoint</Application>
  <PresentationFormat>ユーザー設定</PresentationFormat>
  <Paragraphs>66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 P丸ゴシック体E</vt:lpstr>
      <vt:lpstr>ＭＳ Ｐゴシック</vt:lpstr>
      <vt:lpstr>ＭＳ 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ima201</dc:creator>
  <cp:lastModifiedBy>政策企画部情報システム課</cp:lastModifiedBy>
  <cp:revision>222</cp:revision>
  <cp:lastPrinted>2024-01-19T06:21:25Z</cp:lastPrinted>
  <dcterms:created xsi:type="dcterms:W3CDTF">2021-08-23T02:48:54Z</dcterms:created>
  <dcterms:modified xsi:type="dcterms:W3CDTF">2024-01-19T06:22:20Z</dcterms:modified>
</cp:coreProperties>
</file>