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79976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201" initials="i" lastIdx="1" clrIdx="0">
    <p:extLst>
      <p:ext uri="{19B8F6BF-5375-455C-9EA6-DF929625EA0E}">
        <p15:presenceInfo xmlns:p15="http://schemas.microsoft.com/office/powerpoint/2012/main" userId="S-1-5-21-370753095-596408956-1231754661-2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CCFFFF"/>
    <a:srgbClr val="FFFFCC"/>
    <a:srgbClr val="0000FF"/>
    <a:srgbClr val="FFFF99"/>
    <a:srgbClr val="CCFF99"/>
    <a:srgbClr val="99FF99"/>
    <a:srgbClr val="66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Grid="0">
      <p:cViewPr>
        <p:scale>
          <a:sx n="100" d="100"/>
          <a:sy n="100" d="100"/>
        </p:scale>
        <p:origin x="1050" y="-3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B753-1CF1-4192-95CB-E51286CA2D98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3488"/>
            <a:ext cx="23288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BA5D6-AC49-4112-9E1E-F7DBB01A65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24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0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3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02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2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97741" y="713667"/>
            <a:ext cx="7157286" cy="41436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038721" y="782110"/>
            <a:ext cx="2196844" cy="296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00434" y="257279"/>
            <a:ext cx="6543266" cy="41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6798" y="1939973"/>
            <a:ext cx="2483442" cy="729281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155708" y="1869502"/>
            <a:ext cx="1005728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216797" y="2222996"/>
            <a:ext cx="2466959" cy="39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下矢印 7"/>
          <p:cNvSpPr/>
          <p:nvPr/>
        </p:nvSpPr>
        <p:spPr>
          <a:xfrm>
            <a:off x="335473" y="3059958"/>
            <a:ext cx="646198" cy="7024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角丸四角形 83"/>
          <p:cNvSpPr/>
          <p:nvPr/>
        </p:nvSpPr>
        <p:spPr>
          <a:xfrm>
            <a:off x="163706" y="614075"/>
            <a:ext cx="4838700" cy="6200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我が家のタイムライン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共通版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199761" y="3074414"/>
            <a:ext cx="1709267" cy="7178259"/>
          </a:xfrm>
          <a:prstGeom prst="roundRect">
            <a:avLst>
              <a:gd name="adj" fmla="val 6156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78805" y="3059958"/>
            <a:ext cx="4406739" cy="7185095"/>
          </a:xfrm>
          <a:prstGeom prst="roundRect">
            <a:avLst>
              <a:gd name="adj" fmla="val 336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47452" y="3162298"/>
            <a:ext cx="1604840" cy="847428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7857" y="4050566"/>
            <a:ext cx="1588005" cy="1233302"/>
          </a:xfrm>
          <a:prstGeom prst="roundRect">
            <a:avLst>
              <a:gd name="adj" fmla="val 615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4323" y="5335044"/>
            <a:ext cx="1611136" cy="1792488"/>
          </a:xfrm>
          <a:prstGeom prst="roundRect">
            <a:avLst>
              <a:gd name="adj" fmla="val 615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41974" y="7186498"/>
            <a:ext cx="1623485" cy="1875180"/>
          </a:xfrm>
          <a:prstGeom prst="roundRect">
            <a:avLst>
              <a:gd name="adj" fmla="val 615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1212963" y="3143091"/>
            <a:ext cx="1605351" cy="3215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警戒レベル１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1227687" y="4001701"/>
            <a:ext cx="1598064" cy="36990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警戒レベル２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4" name="角丸四角形 133"/>
          <p:cNvSpPr/>
          <p:nvPr/>
        </p:nvSpPr>
        <p:spPr>
          <a:xfrm>
            <a:off x="1117054" y="7111800"/>
            <a:ext cx="1797173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指示が発令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1120216" y="5323800"/>
            <a:ext cx="1805016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警戒レベル３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高齢者等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避難が</a:t>
            </a:r>
            <a:endParaRPr kumimoji="1"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536" y="3162298"/>
            <a:ext cx="882834" cy="2117688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09143" y="5335045"/>
            <a:ext cx="900000" cy="3752404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1155" y="3186761"/>
            <a:ext cx="4320000" cy="2093873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2790" y="5323800"/>
            <a:ext cx="4320000" cy="1788089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3132635" y="5873206"/>
            <a:ext cx="4416790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◆高齢者など避難に時間のかかる人は避難を始める</a:t>
            </a:r>
            <a:endParaRPr kumimoji="1" lang="en-US" altLang="ja-JP" sz="1200" b="1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・どこに避難するか、家族や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に伝える。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連絡する家族や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親戚の電話番号：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437" y="9133085"/>
            <a:ext cx="1608115" cy="1111968"/>
          </a:xfrm>
          <a:prstGeom prst="roundRect">
            <a:avLst>
              <a:gd name="adj" fmla="val 615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1117448" y="9078996"/>
            <a:ext cx="1796383" cy="3555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警戒レベル５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070132" y="5485867"/>
            <a:ext cx="4164287" cy="1405799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1155" y="8800074"/>
            <a:ext cx="4320000" cy="261604"/>
          </a:xfrm>
          <a:prstGeom prst="roundRect">
            <a:avLst>
              <a:gd name="adj" fmla="val 6156"/>
            </a:avLst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3543299" y="8803475"/>
            <a:ext cx="3284659" cy="234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警戒レベル４までに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「全員」が避難完了！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125161" y="3962742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天気予報や台風進路予測など気象庁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発表する情報、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の水位</a:t>
            </a:r>
            <a:endParaRPr kumimoji="1" lang="en-US" altLang="ja-JP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87734" y="6283596"/>
            <a:ext cx="1061216" cy="11596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市町村が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発令する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避難情報　　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783887" y="1979044"/>
            <a:ext cx="2304649" cy="2566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（避難所、親戚宅、友人宅）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846842" y="1945499"/>
            <a:ext cx="2222133" cy="735343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2841048" y="2229225"/>
            <a:ext cx="2207374" cy="37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 77"/>
          <p:cNvSpPr/>
          <p:nvPr/>
        </p:nvSpPr>
        <p:spPr>
          <a:xfrm>
            <a:off x="2718972" y="1879064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避難先までの移動手段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201572" y="1949425"/>
            <a:ext cx="2126729" cy="731417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5032371" y="1881793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避難先までの移動時間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5196845" y="2238239"/>
            <a:ext cx="2131456" cy="62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角丸四角形 95"/>
          <p:cNvSpPr/>
          <p:nvPr/>
        </p:nvSpPr>
        <p:spPr>
          <a:xfrm>
            <a:off x="108109" y="3333548"/>
            <a:ext cx="1129144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台風が接近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大雨のおそれ</a:t>
            </a:r>
            <a:endParaRPr kumimoji="1"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2989042" y="2741098"/>
            <a:ext cx="4365985" cy="3933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逃げ遅れないためにやるべきこと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2931237" y="3382311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◆避難先、移動手段、移動時間を再確認する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955238" y="4850345"/>
            <a:ext cx="2640403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◆避難しやすい服装に着替える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3371883" y="5703702"/>
            <a:ext cx="3501088" cy="3926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◆我が家が避難するタイミングは警戒レベル３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89552" y="7186498"/>
            <a:ext cx="4338749" cy="1577473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円/楕円 68"/>
          <p:cNvSpPr/>
          <p:nvPr/>
        </p:nvSpPr>
        <p:spPr>
          <a:xfrm>
            <a:off x="3020936" y="7611868"/>
            <a:ext cx="4208279" cy="1120284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角丸四角形 104"/>
          <p:cNvSpPr/>
          <p:nvPr/>
        </p:nvSpPr>
        <p:spPr>
          <a:xfrm>
            <a:off x="3420187" y="7710558"/>
            <a:ext cx="3501088" cy="3926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◆我が家が避難するタイミングは警戒レベル４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6" name="角丸四角形 185"/>
          <p:cNvSpPr/>
          <p:nvPr/>
        </p:nvSpPr>
        <p:spPr>
          <a:xfrm>
            <a:off x="3130601" y="7876719"/>
            <a:ext cx="419330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◆危険</a:t>
            </a:r>
            <a:r>
              <a:rPr kumimoji="1" lang="ja-JP" altLang="en-US" sz="12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な場所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から全員避難する</a:t>
            </a:r>
            <a:endParaRPr kumimoji="1" lang="en-US" altLang="ja-JP" sz="1050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・近所の人に声をかけて一緒に避難する。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・（声をかける相手：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18" y="2319400"/>
            <a:ext cx="304939" cy="304939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622" y="2333942"/>
            <a:ext cx="304939" cy="304939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100" y="2329390"/>
            <a:ext cx="304939" cy="304939"/>
          </a:xfrm>
          <a:prstGeom prst="rect">
            <a:avLst/>
          </a:prstGeom>
        </p:spPr>
      </p:pic>
      <p:sp>
        <p:nvSpPr>
          <p:cNvPr id="79" name="角丸四角形 78"/>
          <p:cNvSpPr/>
          <p:nvPr/>
        </p:nvSpPr>
        <p:spPr>
          <a:xfrm>
            <a:off x="2931237" y="3176652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◆テレビやラジオで気象情報（台風情報）を確認する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032371" y="775760"/>
            <a:ext cx="2214116" cy="298751"/>
          </a:xfrm>
          <a:prstGeom prst="roundRect">
            <a:avLst>
              <a:gd name="adj" fmla="val 0"/>
            </a:avLst>
          </a:prstGeom>
          <a:solidFill>
            <a:srgbClr val="FFFFCC">
              <a:alpha val="50196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5171391" y="528746"/>
            <a:ext cx="2397668" cy="7765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     　　家）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0" name="図 10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950" y="809198"/>
            <a:ext cx="262899" cy="262899"/>
          </a:xfrm>
          <a:prstGeom prst="rect">
            <a:avLst/>
          </a:prstGeom>
        </p:spPr>
      </p:pic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216797" y="2736372"/>
            <a:ext cx="900257" cy="385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すべきこと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1192072" y="2736372"/>
            <a:ext cx="1692938" cy="389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88000" rIns="0" bIns="180000"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気象・避難情報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の発令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13250" y="3635429"/>
            <a:ext cx="4218355" cy="1220899"/>
          </a:xfrm>
          <a:prstGeom prst="rect">
            <a:avLst/>
          </a:prstGeom>
          <a:solidFill>
            <a:srgbClr val="FFFFC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>
            <a:off x="2932118" y="3571744"/>
            <a:ext cx="4499104" cy="3681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◆避難するときに持っていくものを確認する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○をつける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381" y="3670075"/>
            <a:ext cx="177592" cy="177592"/>
          </a:xfrm>
          <a:prstGeom prst="rect">
            <a:avLst/>
          </a:prstGeom>
        </p:spPr>
      </p:pic>
      <p:sp>
        <p:nvSpPr>
          <p:cNvPr id="120" name="角丸四角形 119"/>
          <p:cNvSpPr/>
          <p:nvPr/>
        </p:nvSpPr>
        <p:spPr>
          <a:xfrm>
            <a:off x="2960337" y="3779553"/>
            <a:ext cx="4573929" cy="3286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・飲料水　　　・食料品　　　・着替え　　・タオル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2964669" y="4050566"/>
            <a:ext cx="4573929" cy="2764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・懐中電灯　　・携帯ラジオ　・電池　　　・携帯充電器　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2960337" y="4293360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・通帳などの貴重品　・マスク　・ウェットティッシュ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2960337" y="4548320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・常備薬　　・その他（　　　　　　　　　　　　　　　）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6827959" y="2296117"/>
            <a:ext cx="409772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1151864" y="4196920"/>
            <a:ext cx="1916227" cy="88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</a:t>
            </a:r>
            <a:r>
              <a:rPr kumimoji="1" lang="en-US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気象：大雨・洪水注意報</a:t>
            </a:r>
            <a:endParaRPr kumimoji="1" lang="en-US" altLang="ja-JP" sz="9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河川：氾濫注意水位到達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氾濫注意情報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角丸四角形 139"/>
          <p:cNvSpPr/>
          <p:nvPr/>
        </p:nvSpPr>
        <p:spPr>
          <a:xfrm>
            <a:off x="1146249" y="7902746"/>
            <a:ext cx="1753253" cy="6675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</a:t>
            </a:r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sz="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記録的</a:t>
            </a:r>
            <a:r>
              <a:rPr kumimoji="1" lang="ja-JP" altLang="en-US" sz="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短時間大雨</a:t>
            </a:r>
            <a:r>
              <a:rPr kumimoji="1" lang="ja-JP" altLang="en-US" sz="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endParaRPr kumimoji="1"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河川：氾濫危険水位到達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氾濫危険情報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118497" y="7694147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気象庁や都道府県が発表</a:t>
            </a:r>
            <a:endParaRPr kumimoji="1" lang="en-US" altLang="ja-JP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する情報や、河川の水位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957120" y="5055626"/>
            <a:ext cx="4272095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河川や水田、崖に</a:t>
            </a:r>
            <a:r>
              <a:rPr kumimoji="1" lang="ja-JP" altLang="en-US" sz="1200" b="1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近づくの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はやめましょう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536" y="1182491"/>
            <a:ext cx="7135491" cy="692429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159641" y="1217887"/>
            <a:ext cx="4686679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まず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ハザードマップ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で我が家の災害リスクを確認！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042241" y="1524854"/>
            <a:ext cx="3310618" cy="306626"/>
          </a:xfrm>
          <a:prstGeom prst="roundRect">
            <a:avLst>
              <a:gd name="adj" fmla="val 0"/>
            </a:avLst>
          </a:prstGeom>
          <a:solidFill>
            <a:srgbClr val="FFFFCC">
              <a:alpha val="50196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1104474" y="1578099"/>
            <a:ext cx="3278865" cy="2417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点線に沿って丸で囲む。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両方の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もある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8" name="図 9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94" y="1555818"/>
            <a:ext cx="237563" cy="237563"/>
          </a:xfrm>
          <a:prstGeom prst="rect">
            <a:avLst/>
          </a:prstGeom>
        </p:spPr>
      </p:pic>
      <p:sp>
        <p:nvSpPr>
          <p:cNvPr id="106" name="円/楕円 68"/>
          <p:cNvSpPr/>
          <p:nvPr/>
        </p:nvSpPr>
        <p:spPr>
          <a:xfrm>
            <a:off x="4453771" y="1264765"/>
            <a:ext cx="1487783" cy="573071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角丸四角形 115"/>
          <p:cNvSpPr/>
          <p:nvPr/>
        </p:nvSpPr>
        <p:spPr>
          <a:xfrm>
            <a:off x="4517474" y="1383243"/>
            <a:ext cx="1370128" cy="3706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河川氾濫による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浸水の危険あり</a:t>
            </a:r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6097278" y="1371568"/>
            <a:ext cx="1154273" cy="3706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土砂災害の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危険あり</a:t>
            </a:r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1156992" y="9425950"/>
            <a:ext cx="1946860" cy="487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</a:t>
            </a:r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河川：氾濫発生！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氾濫発生情報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143451" y="8486166"/>
            <a:ext cx="1826411" cy="5913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気象：土砂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災害警戒情報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記録的短時間大雨情報</a:t>
            </a:r>
            <a:endParaRPr kumimoji="1" lang="en-US" altLang="ja-JP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9" name="円/楕円 68"/>
          <p:cNvSpPr/>
          <p:nvPr/>
        </p:nvSpPr>
        <p:spPr>
          <a:xfrm>
            <a:off x="6049653" y="1259223"/>
            <a:ext cx="1257002" cy="573071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ｃ</a:t>
            </a:r>
            <a:endParaRPr kumimoji="1" lang="ja-JP" altLang="en-US" dirty="0"/>
          </a:p>
        </p:txBody>
      </p:sp>
      <p:sp>
        <p:nvSpPr>
          <p:cNvPr id="141" name="角丸四角形 140"/>
          <p:cNvSpPr/>
          <p:nvPr/>
        </p:nvSpPr>
        <p:spPr>
          <a:xfrm>
            <a:off x="1171014" y="6082717"/>
            <a:ext cx="1856610" cy="5749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</a:t>
            </a:r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：大雨・洪水警報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河川：避難判断水位到達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氾濫警戒情報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6580609" y="257279"/>
            <a:ext cx="904471" cy="2302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【R6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改訂版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24" name="角丸四角形 123"/>
          <p:cNvSpPr/>
          <p:nvPr/>
        </p:nvSpPr>
        <p:spPr>
          <a:xfrm>
            <a:off x="1175458" y="6670085"/>
            <a:ext cx="1856610" cy="5617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endParaRPr kumimoji="1" lang="en-US" altLang="ja-JP" sz="9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：大雨警報（土砂災害）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1125896" y="3342044"/>
            <a:ext cx="179355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浸水害・土砂災害</a:t>
            </a:r>
            <a:r>
              <a:rPr kumimoji="1" lang="en-US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気象：早期</a:t>
            </a:r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1148687" y="9927977"/>
            <a:ext cx="1946860" cy="3563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endParaRPr kumimoji="1" lang="en-US" altLang="ja-JP" sz="9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</a:t>
            </a:r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警報</a:t>
            </a:r>
            <a:r>
              <a:rPr kumimoji="1" lang="en-US" altLang="ja-JP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133" name="角丸四角形 132"/>
          <p:cNvSpPr/>
          <p:nvPr/>
        </p:nvSpPr>
        <p:spPr>
          <a:xfrm>
            <a:off x="1184983" y="4896086"/>
            <a:ext cx="1452278" cy="4462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endParaRPr kumimoji="1" lang="en-US" altLang="ja-JP" sz="9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大雨注意報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43894" y="10100204"/>
            <a:ext cx="7144098" cy="51552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lvl="0">
              <a:lnSpc>
                <a:spcPts val="1100"/>
              </a:lnSpc>
              <a:defRPr/>
            </a:pP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〔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使い方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〕</a:t>
            </a: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・家の中の目立つ場所に貼っておき、災害時に内容を確認しながら避難を行いましょう。</a:t>
            </a:r>
            <a:endParaRPr kumimoji="1" lang="en-US" altLang="ja-JP" sz="1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・内容に変更がある場合は見直すとともに、定期的に我が家のタイムラインの確認を含む避難行動開始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の訓練を行いましょう。</a:t>
            </a:r>
            <a:endParaRPr kumimoji="1" lang="en-US" altLang="ja-JP" sz="1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3" name="円/楕円 68"/>
          <p:cNvSpPr/>
          <p:nvPr/>
        </p:nvSpPr>
        <p:spPr>
          <a:xfrm>
            <a:off x="1359297" y="1571414"/>
            <a:ext cx="304464" cy="223066"/>
          </a:xfrm>
          <a:prstGeom prst="ellipse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1202301" y="9100626"/>
            <a:ext cx="6185783" cy="5675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角丸四角形 145"/>
          <p:cNvSpPr/>
          <p:nvPr/>
        </p:nvSpPr>
        <p:spPr>
          <a:xfrm>
            <a:off x="3420187" y="9661203"/>
            <a:ext cx="2266633" cy="48133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警戒レベル５になってからでは</a:t>
            </a:r>
            <a:endParaRPr kumimoji="1" lang="en-US" altLang="ja-JP" sz="105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『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逃げ遅れ</a:t>
            </a:r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』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になるリスク大！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角丸四角形吹き出し 106"/>
          <p:cNvSpPr/>
          <p:nvPr/>
        </p:nvSpPr>
        <p:spPr>
          <a:xfrm>
            <a:off x="5372099" y="9281961"/>
            <a:ext cx="1956201" cy="235368"/>
          </a:xfrm>
          <a:prstGeom prst="wedgeRoundRectCallout">
            <a:avLst>
              <a:gd name="adj1" fmla="val -39910"/>
              <a:gd name="adj2" fmla="val -108277"/>
              <a:gd name="adj3" fmla="val 16667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全員が避難完了のタイミング</a:t>
            </a:r>
            <a:endParaRPr kumimoji="1" lang="ja-JP" altLang="en-US" sz="1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38" name="直線コネクタ 137"/>
          <p:cNvCxnSpPr/>
          <p:nvPr/>
        </p:nvCxnSpPr>
        <p:spPr>
          <a:xfrm>
            <a:off x="1212963" y="7149937"/>
            <a:ext cx="6185783" cy="5675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>
            <a:off x="3010340" y="6762930"/>
            <a:ext cx="2597468" cy="991021"/>
            <a:chOff x="3010340" y="6690360"/>
            <a:chExt cx="2597468" cy="991021"/>
          </a:xfrm>
        </p:grpSpPr>
        <p:sp>
          <p:nvSpPr>
            <p:cNvPr id="108" name="四角形: 角を丸くする 18">
              <a:extLst>
                <a:ext uri="{FF2B5EF4-FFF2-40B4-BE49-F238E27FC236}">
                  <a16:creationId xmlns:a16="http://schemas.microsoft.com/office/drawing/2014/main" id="{B1214393-D524-44A8-94B4-B320B628657C}"/>
                </a:ext>
              </a:extLst>
            </p:cNvPr>
            <p:cNvSpPr/>
            <p:nvPr/>
          </p:nvSpPr>
          <p:spPr>
            <a:xfrm>
              <a:off x="3010340" y="7157778"/>
              <a:ext cx="2287236" cy="293738"/>
            </a:xfrm>
            <a:prstGeom prst="roundRect">
              <a:avLst>
                <a:gd name="adj" fmla="val 0"/>
              </a:avLst>
            </a:prstGeom>
            <a:solidFill>
              <a:srgbClr val="FFFFCC">
                <a:alpha val="50196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tlCol="0" anchor="t" anchorCtr="0"/>
            <a:lstStyle/>
            <a:p>
              <a:endParaRPr kumimoji="1" lang="ja-JP" altLang="en-US" sz="20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5710" y="7221573"/>
              <a:ext cx="193209" cy="193209"/>
            </a:xfrm>
            <a:prstGeom prst="rect">
              <a:avLst/>
            </a:prstGeom>
          </p:spPr>
        </p:pic>
        <p:sp>
          <p:nvSpPr>
            <p:cNvPr id="147" name="円/楕円 68"/>
            <p:cNvSpPr/>
            <p:nvPr/>
          </p:nvSpPr>
          <p:spPr>
            <a:xfrm>
              <a:off x="3278915" y="7231726"/>
              <a:ext cx="252700" cy="171998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角丸四角形 114"/>
            <p:cNvSpPr/>
            <p:nvPr/>
          </p:nvSpPr>
          <p:spPr>
            <a:xfrm>
              <a:off x="3476660" y="7116266"/>
              <a:ext cx="2131148" cy="41963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点線に沿っていずれかを丸で囲む。</a:t>
              </a:r>
              <a:endPara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5" name="直線矢印コネクタ 4"/>
            <p:cNvCxnSpPr/>
            <p:nvPr/>
          </p:nvCxnSpPr>
          <p:spPr>
            <a:xfrm flipV="1">
              <a:off x="3420187" y="6690360"/>
              <a:ext cx="377458" cy="4674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矢印コネクタ 138"/>
            <p:cNvCxnSpPr/>
            <p:nvPr/>
          </p:nvCxnSpPr>
          <p:spPr>
            <a:xfrm>
              <a:off x="3373952" y="7463427"/>
              <a:ext cx="134834" cy="21795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角丸四角形吹き出し 143"/>
          <p:cNvSpPr/>
          <p:nvPr/>
        </p:nvSpPr>
        <p:spPr>
          <a:xfrm>
            <a:off x="5621068" y="7328099"/>
            <a:ext cx="1685588" cy="235368"/>
          </a:xfrm>
          <a:prstGeom prst="wedgeRoundRectCallout">
            <a:avLst>
              <a:gd name="adj1" fmla="val -37395"/>
              <a:gd name="adj2" fmla="val -114752"/>
              <a:gd name="adj3" fmla="val 16667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高齢者等　避難完了のタイミング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131194" y="330433"/>
            <a:ext cx="7137361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近年、台風等による大雨で洪水が頻発し、</a:t>
            </a:r>
            <a:r>
              <a:rPr kumimoji="1" lang="ja-JP" altLang="en-US" sz="1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県内で死傷者が発生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しております。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この「我が家のタイムライン」で災害時に取るべき行動を整理しておきましょう。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6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4802</TotalTime>
  <Words>969</Words>
  <Application>Microsoft Office PowerPoint</Application>
  <PresentationFormat>ユーザー設定</PresentationFormat>
  <Paragraphs>95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ima201</dc:creator>
  <cp:lastModifiedBy>政策企画部情報システム課</cp:lastModifiedBy>
  <cp:revision>274</cp:revision>
  <cp:lastPrinted>2024-01-19T05:43:06Z</cp:lastPrinted>
  <dcterms:created xsi:type="dcterms:W3CDTF">2021-08-23T02:48:54Z</dcterms:created>
  <dcterms:modified xsi:type="dcterms:W3CDTF">2024-01-19T05:44:50Z</dcterms:modified>
</cp:coreProperties>
</file>