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99FFCC"/>
    <a:srgbClr val="FFFFCC"/>
    <a:srgbClr val="0000FF"/>
    <a:srgbClr val="99FF99"/>
    <a:srgbClr val="66FF66"/>
    <a:srgbClr val="42757C"/>
    <a:srgbClr val="FF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1002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B753-1CF1-4192-95CB-E51286CA2D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3488"/>
            <a:ext cx="23288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A5D6-AC49-4112-9E1E-F7DBB01A6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3508" y="678111"/>
            <a:ext cx="7157286" cy="5267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49423" y="709995"/>
            <a:ext cx="1924554" cy="454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337212" y="2789192"/>
            <a:ext cx="646198" cy="7214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00272" y="2831729"/>
            <a:ext cx="1709267" cy="7207622"/>
          </a:xfrm>
          <a:prstGeom prst="roundRect">
            <a:avLst>
              <a:gd name="adj" fmla="val 6156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8301" y="2832100"/>
            <a:ext cx="4406739" cy="7207251"/>
          </a:xfrm>
          <a:prstGeom prst="roundRect">
            <a:avLst>
              <a:gd name="adj" fmla="val 336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34916" y="2863422"/>
            <a:ext cx="1608426" cy="1038972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5413" y="3959515"/>
            <a:ext cx="1604539" cy="1027009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5041061"/>
            <a:ext cx="1596812" cy="1909500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1741" y="7013079"/>
            <a:ext cx="1622858" cy="2246909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117454" y="3026707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気象：早期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1141212" y="3822473"/>
            <a:ext cx="1793558" cy="8363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気象：大雨・洪水注意報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1115951" y="7177991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37010" y="5075736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1" y="2831728"/>
            <a:ext cx="882834" cy="213859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0311" y="5097236"/>
            <a:ext cx="900000" cy="4270771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2876449"/>
            <a:ext cx="4320000" cy="20938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5000" y="5030691"/>
            <a:ext cx="4320000" cy="190949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99487" y="5584347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連絡する家族や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親戚の電話番号：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9367844"/>
            <a:ext cx="1607628" cy="653463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162022" y="9371771"/>
            <a:ext cx="1796383" cy="6880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気象：大雨特別警報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河川：氾濫発生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‼</a:t>
            </a:r>
          </a:p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氾濫発生情報</a:t>
            </a:r>
            <a:endParaRPr kumimoji="1"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円/楕円 68"/>
          <p:cNvSpPr/>
          <p:nvPr/>
        </p:nvSpPr>
        <p:spPr>
          <a:xfrm>
            <a:off x="3109690" y="5203455"/>
            <a:ext cx="4164287" cy="1515259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189635" y="6577806"/>
            <a:ext cx="1224035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発令する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避難情報　　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3007769" y="2367018"/>
            <a:ext cx="4314449" cy="409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985358" y="3050743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◆避難先、移動手段、移動時間を再確認する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967930" y="4490773"/>
            <a:ext cx="2640403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88538" y="7028680"/>
            <a:ext cx="4338749" cy="195663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985358" y="2844320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◆テレビやラジオで台風情報を確認する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9091" y="2367057"/>
            <a:ext cx="900257" cy="409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248038" y="2367057"/>
            <a:ext cx="1569228" cy="409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気象・避難情報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の発令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4204" y="3275582"/>
            <a:ext cx="4218355" cy="1220899"/>
          </a:xfrm>
          <a:prstGeom prst="rect">
            <a:avLst/>
          </a:prstGeom>
          <a:solidFill>
            <a:srgbClr val="FFFFC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2986320" y="3239274"/>
            <a:ext cx="4499104" cy="3681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◆避難するときに持っていくものを確認する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○をつける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69" y="3324663"/>
            <a:ext cx="177592" cy="177592"/>
          </a:xfrm>
          <a:prstGeom prst="rect">
            <a:avLst/>
          </a:prstGeom>
        </p:spPr>
      </p:pic>
      <p:sp>
        <p:nvSpPr>
          <p:cNvPr id="120" name="角丸四角形 119"/>
          <p:cNvSpPr/>
          <p:nvPr/>
        </p:nvSpPr>
        <p:spPr>
          <a:xfrm>
            <a:off x="2973305" y="3496305"/>
            <a:ext cx="4573929" cy="3286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・飲料水　　　・食料品　　　・着替え　　・タオル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963780" y="3780990"/>
            <a:ext cx="4573929" cy="2764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・懐中電灯　　・携帯ラジオ　・電池　　　・携帯充電器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2960337" y="3999221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・通帳などの貴重品　・マスク　・ウェットティッシュ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960337" y="4227205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・常備薬　　・その他（　　　　　　　　　　　　　　　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1178250" y="4460101"/>
            <a:ext cx="1916227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河川：氾濫注意水位到達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氾濫注意情報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1161995" y="6013593"/>
            <a:ext cx="1766176" cy="10163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気象：大雨・洪水警報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河川：避難判断水位到達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氾濫警戒情報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1136752" y="8366235"/>
            <a:ext cx="1899636" cy="679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短時間大雨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河川：氾濫危険水位到達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氾濫危険情報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20973" y="8224965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発表する情報や、河川の水位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967930" y="4708244"/>
            <a:ext cx="4272095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河川や水田に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近づくの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はやめましょう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6151398" y="209541"/>
            <a:ext cx="1319000" cy="230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改訂版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8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2" y="1515932"/>
            <a:ext cx="2483442" cy="755938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46593" y="1446224"/>
            <a:ext cx="1005728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6" name="直線コネクタ 105"/>
          <p:cNvCxnSpPr/>
          <p:nvPr/>
        </p:nvCxnSpPr>
        <p:spPr>
          <a:xfrm flipV="1">
            <a:off x="219091" y="1798955"/>
            <a:ext cx="2466959" cy="39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角丸四角形 115"/>
          <p:cNvSpPr/>
          <p:nvPr/>
        </p:nvSpPr>
        <p:spPr>
          <a:xfrm>
            <a:off x="-248239" y="659807"/>
            <a:ext cx="5900548" cy="5129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我が家の</a:t>
            </a: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タイムライン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洪水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765484" y="1554534"/>
            <a:ext cx="2304649" cy="2566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（避難所、親戚宅、友人宅）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849136" y="1521460"/>
            <a:ext cx="2222133" cy="755732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2" name="直線コネクタ 121"/>
          <p:cNvCxnSpPr/>
          <p:nvPr/>
        </p:nvCxnSpPr>
        <p:spPr>
          <a:xfrm flipV="1">
            <a:off x="2843342" y="1805184"/>
            <a:ext cx="2207374" cy="37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角丸四角形 122"/>
          <p:cNvSpPr/>
          <p:nvPr/>
        </p:nvSpPr>
        <p:spPr>
          <a:xfrm>
            <a:off x="2721266" y="1455023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避難先までの移動手段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203866" y="1525384"/>
            <a:ext cx="2126729" cy="746486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5034665" y="1457752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避難先までの移動時間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9" name="直線コネクタ 128"/>
          <p:cNvCxnSpPr/>
          <p:nvPr/>
        </p:nvCxnSpPr>
        <p:spPr>
          <a:xfrm>
            <a:off x="5199139" y="1814198"/>
            <a:ext cx="2131456" cy="62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図 13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12" y="1927483"/>
            <a:ext cx="304939" cy="304939"/>
          </a:xfrm>
          <a:prstGeom prst="rect">
            <a:avLst/>
          </a:prstGeom>
        </p:spPr>
      </p:pic>
      <p:pic>
        <p:nvPicPr>
          <p:cNvPr id="133" name="図 13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26" y="1914329"/>
            <a:ext cx="304939" cy="304939"/>
          </a:xfrm>
          <a:prstGeom prst="rect">
            <a:avLst/>
          </a:prstGeom>
        </p:spPr>
      </p:pic>
      <p:pic>
        <p:nvPicPr>
          <p:cNvPr id="138" name="図 1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423" y="1923562"/>
            <a:ext cx="304939" cy="304939"/>
          </a:xfrm>
          <a:prstGeom prst="rect">
            <a:avLst/>
          </a:prstGeom>
        </p:spPr>
      </p:pic>
      <p:sp>
        <p:nvSpPr>
          <p:cNvPr id="14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349423" y="709995"/>
            <a:ext cx="1947752" cy="454948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5485648" y="597875"/>
            <a:ext cx="2119495" cy="6632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    　家）</a:t>
            </a:r>
            <a:endParaRPr kumimoji="1" lang="ja-JP" altLang="en-US" sz="2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3" name="図 14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39" y="805544"/>
            <a:ext cx="304939" cy="304939"/>
          </a:xfrm>
          <a:prstGeom prst="rect">
            <a:avLst/>
          </a:prstGeom>
        </p:spPr>
      </p:pic>
      <p:sp>
        <p:nvSpPr>
          <p:cNvPr id="144" name="角丸四角形 143"/>
          <p:cNvSpPr/>
          <p:nvPr/>
        </p:nvSpPr>
        <p:spPr>
          <a:xfrm>
            <a:off x="6807570" y="1872359"/>
            <a:ext cx="409772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81556" y="1208909"/>
            <a:ext cx="5017583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まず、</a:t>
            </a:r>
            <a:r>
              <a:rPr kumimoji="1"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ハザードマップ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で我が家の災害リスクを確認！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27286" y="9012110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3569430" y="9015511"/>
            <a:ext cx="3284659" cy="23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警戒レベル４までに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「全員」が避難完了！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3018074" y="9519916"/>
            <a:ext cx="2266633" cy="481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警戒レベル５になってからでは</a:t>
            </a:r>
            <a:endParaRPr kumimoji="1" lang="en-US" altLang="ja-JP" sz="105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逃げ遅れ</a:t>
            </a:r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になるリスク大！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78120" y="10012404"/>
            <a:ext cx="7144098" cy="5155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lnSpc>
                <a:spcPts val="1100"/>
              </a:lnSpc>
              <a:defRPr/>
            </a:pP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〔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使い方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〕</a:t>
            </a: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・家の中の目立つ場所に貼っておき、災害時に内容を確認しながら避難を行いましょう。</a:t>
            </a:r>
            <a:endParaRPr kumimoji="1" lang="en-US" altLang="ja-JP" sz="10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・内容に変更がある場合は見直すとともに、定期的に我が家のタイムラインの確認を含む避難行動開始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の訓練を行いましょう。</a:t>
            </a:r>
            <a:endParaRPr kumimoji="1" lang="en-US" altLang="ja-JP" sz="1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円/楕円 68"/>
          <p:cNvSpPr/>
          <p:nvPr/>
        </p:nvSpPr>
        <p:spPr>
          <a:xfrm>
            <a:off x="3036176" y="7636754"/>
            <a:ext cx="4208279" cy="1278098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角丸四角形 107"/>
          <p:cNvSpPr/>
          <p:nvPr/>
        </p:nvSpPr>
        <p:spPr>
          <a:xfrm>
            <a:off x="3174416" y="7901304"/>
            <a:ext cx="419330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・（声をかける相手：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9" name="直線コネクタ 108"/>
          <p:cNvCxnSpPr/>
          <p:nvPr/>
        </p:nvCxnSpPr>
        <p:spPr>
          <a:xfrm>
            <a:off x="1202301" y="9321426"/>
            <a:ext cx="6185783" cy="5675"/>
          </a:xfrm>
          <a:prstGeom prst="line">
            <a:avLst/>
          </a:prstGeom>
          <a:ln w="38100" cmpd="sng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角丸四角形吹き出し 109"/>
          <p:cNvSpPr/>
          <p:nvPr/>
        </p:nvSpPr>
        <p:spPr>
          <a:xfrm>
            <a:off x="5411533" y="9512155"/>
            <a:ext cx="1960410" cy="235368"/>
          </a:xfrm>
          <a:prstGeom prst="wedgeRoundRectCallout">
            <a:avLst>
              <a:gd name="adj1" fmla="val -39910"/>
              <a:gd name="adj2" fmla="val -108277"/>
              <a:gd name="adj3" fmla="val 1666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全員が避難完了のタイミング</a:t>
            </a:r>
            <a:endParaRPr kumimoji="1" lang="ja-JP" altLang="en-US"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1212963" y="6982117"/>
            <a:ext cx="6185783" cy="5675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角丸四角形吹き出し 131"/>
          <p:cNvSpPr/>
          <p:nvPr/>
        </p:nvSpPr>
        <p:spPr>
          <a:xfrm>
            <a:off x="5509500" y="7182105"/>
            <a:ext cx="1764477" cy="235368"/>
          </a:xfrm>
          <a:prstGeom prst="wedgeRoundRectCallout">
            <a:avLst>
              <a:gd name="adj1" fmla="val -37395"/>
              <a:gd name="adj2" fmla="val -114752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高齢者等　避難完了のタイミング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18550" y="6621275"/>
            <a:ext cx="2627948" cy="1153747"/>
            <a:chOff x="3018550" y="6487925"/>
            <a:chExt cx="2627948" cy="1153747"/>
          </a:xfrm>
        </p:grpSpPr>
        <p:sp>
          <p:nvSpPr>
            <p:cNvPr id="155" name="四角形: 角を丸くする 18">
              <a:extLst>
                <a:ext uri="{FF2B5EF4-FFF2-40B4-BE49-F238E27FC236}">
                  <a16:creationId xmlns:a16="http://schemas.microsoft.com/office/drawing/2014/main" id="{B1214393-D524-44A8-94B4-B320B628657C}"/>
                </a:ext>
              </a:extLst>
            </p:cNvPr>
            <p:cNvSpPr/>
            <p:nvPr/>
          </p:nvSpPr>
          <p:spPr>
            <a:xfrm>
              <a:off x="3018550" y="7006212"/>
              <a:ext cx="2287236" cy="293738"/>
            </a:xfrm>
            <a:prstGeom prst="roundRect">
              <a:avLst>
                <a:gd name="adj" fmla="val 0"/>
              </a:avLst>
            </a:prstGeom>
            <a:solidFill>
              <a:srgbClr val="FFFFCC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tlCol="0" anchor="t" anchorCtr="0"/>
            <a:lstStyle/>
            <a:p>
              <a:endParaRPr kumimoji="1" lang="ja-JP" altLang="en-US" sz="20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3920" y="7070007"/>
              <a:ext cx="193209" cy="193209"/>
            </a:xfrm>
            <a:prstGeom prst="rect">
              <a:avLst/>
            </a:prstGeom>
          </p:spPr>
        </p:pic>
        <p:sp>
          <p:nvSpPr>
            <p:cNvPr id="158" name="円/楕円 68"/>
            <p:cNvSpPr/>
            <p:nvPr/>
          </p:nvSpPr>
          <p:spPr>
            <a:xfrm>
              <a:off x="3317605" y="7080160"/>
              <a:ext cx="252700" cy="171998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3515350" y="6964700"/>
              <a:ext cx="2131148" cy="419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点線に沿っていずれかを丸で囲む。</a:t>
              </a:r>
              <a:endPara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60" name="直線矢印コネクタ 159"/>
            <p:cNvCxnSpPr/>
            <p:nvPr/>
          </p:nvCxnSpPr>
          <p:spPr>
            <a:xfrm flipV="1">
              <a:off x="3496977" y="6487925"/>
              <a:ext cx="381603" cy="5182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矢印コネクタ 160"/>
            <p:cNvCxnSpPr/>
            <p:nvPr/>
          </p:nvCxnSpPr>
          <p:spPr>
            <a:xfrm>
              <a:off x="3450742" y="7311861"/>
              <a:ext cx="186834" cy="3298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角丸四角形 83"/>
          <p:cNvSpPr/>
          <p:nvPr/>
        </p:nvSpPr>
        <p:spPr>
          <a:xfrm>
            <a:off x="117372" y="3489089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天気予報や台風進路予測など気象庁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発表する情報、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の水位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00320" y="2859895"/>
            <a:ext cx="112914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大雨のおそれ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108334" y="287253"/>
            <a:ext cx="7137361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近年、台風等による大雨で洪水が頻発し、</a:t>
            </a:r>
            <a:r>
              <a:rPr kumimoji="1"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県内で死傷者が発生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しております。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この「我が家のタイムライン」で災害時に取るべき行動を整理しておきましょう。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4103</TotalTime>
  <Words>787</Words>
  <Application>Microsoft Office PowerPoint</Application>
  <PresentationFormat>ユーザー設定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223</cp:revision>
  <cp:lastPrinted>2025-01-27T02:34:46Z</cp:lastPrinted>
  <dcterms:created xsi:type="dcterms:W3CDTF">2021-08-23T02:48:54Z</dcterms:created>
  <dcterms:modified xsi:type="dcterms:W3CDTF">2025-01-27T02:37:14Z</dcterms:modified>
</cp:coreProperties>
</file>