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2" autoAdjust="0"/>
    <p:restoredTop sz="94660"/>
  </p:normalViewPr>
  <p:slideViewPr>
    <p:cSldViewPr snapToGrid="0">
      <p:cViewPr varScale="1">
        <p:scale>
          <a:sx n="84" d="100"/>
          <a:sy n="84" d="100"/>
        </p:scale>
        <p:origin x="285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2514462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189337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3061421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1683128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54934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3961658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134455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398551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1453334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590332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8B168A9-DA89-44F0-98E7-541512932746}"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1030885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8B168A9-DA89-44F0-98E7-541512932746}"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1DFB67B-2B81-47EC-A32A-A0C96056FF8F}" type="slidenum">
              <a:rPr kumimoji="1" lang="ja-JP" altLang="en-US" smtClean="0"/>
              <a:t>‹#›</a:t>
            </a:fld>
            <a:endParaRPr kumimoji="1" lang="ja-JP" altLang="en-US"/>
          </a:p>
        </p:txBody>
      </p:sp>
    </p:spTree>
    <p:extLst>
      <p:ext uri="{BB962C8B-B14F-4D97-AF65-F5344CB8AC3E}">
        <p14:creationId xmlns:p14="http://schemas.microsoft.com/office/powerpoint/2010/main" val="36914427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0"/>
            <a:ext cx="3768918" cy="369332"/>
          </a:xfrm>
          <a:prstGeom prst="rect">
            <a:avLst/>
          </a:prstGeom>
          <a:noFill/>
        </p:spPr>
        <p:txBody>
          <a:bodyPr wrap="square" lIns="91440" tIns="45720" rIns="91440" bIns="45720">
            <a:spAutoFit/>
          </a:bodyPr>
          <a:lstStyle/>
          <a:p>
            <a:r>
              <a:rPr lang="ja-JP" altLang="en-US" b="0" cap="none" spc="0" dirty="0" smtClean="0">
                <a:ln w="0"/>
                <a:solidFill>
                  <a:schemeClr val="tx1"/>
                </a:solidFill>
                <a:latin typeface="UD デジタル 教科書体 NK-R" panose="02020400000000000000" pitchFamily="18" charset="-128"/>
                <a:ea typeface="UD デジタル 教科書体 NK-R" panose="02020400000000000000" pitchFamily="18" charset="-128"/>
              </a:rPr>
              <a:t>団体名</a:t>
            </a:r>
            <a:endParaRPr lang="ja-JP" altLang="en-US" sz="20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0" y="369332"/>
            <a:ext cx="6857999" cy="400110"/>
          </a:xfrm>
          <a:prstGeom prst="rect">
            <a:avLst/>
          </a:prstGeom>
          <a:solidFill>
            <a:schemeClr val="accent1">
              <a:lumMod val="60000"/>
              <a:lumOff val="40000"/>
            </a:schemeClr>
          </a:solidFill>
          <a:ln>
            <a:solidFill>
              <a:schemeClr val="accent1">
                <a:lumMod val="60000"/>
                <a:lumOff val="40000"/>
              </a:schemeClr>
            </a:solidFill>
          </a:ln>
        </p:spPr>
        <p:txBody>
          <a:bodyPr wrap="square" lIns="91440" tIns="45720" rIns="91440" bIns="45720">
            <a:spAutoFit/>
          </a:bodyPr>
          <a:lstStyle/>
          <a:p>
            <a:r>
              <a:rPr lang="ja-JP" altLang="en-US" sz="2000" b="1" dirty="0" smtClean="0">
                <a:ln w="0"/>
                <a:solidFill>
                  <a:schemeClr val="bg1"/>
                </a:solidFill>
                <a:latin typeface="UD デジタル 教科書体 NK-R" panose="02020400000000000000" pitchFamily="18" charset="-128"/>
                <a:ea typeface="UD デジタル 教科書体 NK-R" panose="02020400000000000000" pitchFamily="18" charset="-128"/>
              </a:rPr>
              <a:t>申請事業</a:t>
            </a:r>
            <a:r>
              <a:rPr lang="ja-JP" altLang="en-US" sz="2000" b="1" cap="none" spc="0" dirty="0" smtClean="0">
                <a:ln w="0"/>
                <a:solidFill>
                  <a:schemeClr val="bg1"/>
                </a:solidFill>
                <a:latin typeface="UD デジタル 教科書体 NK-R" panose="02020400000000000000" pitchFamily="18" charset="-128"/>
                <a:ea typeface="UD デジタル 教科書体 NK-R" panose="02020400000000000000" pitchFamily="18" charset="-128"/>
              </a:rPr>
              <a:t>名</a:t>
            </a:r>
            <a:endParaRPr lang="ja-JP" altLang="en-US" sz="2000" b="1" cap="none" spc="0" dirty="0">
              <a:ln w="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89451" y="870562"/>
            <a:ext cx="6679096" cy="2308324"/>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ja-JP" altLang="en-US" sz="1600" b="1" dirty="0">
                <a:ln w="0"/>
                <a:latin typeface="UD デジタル 教科書体 NK-R" panose="02020400000000000000" pitchFamily="18" charset="-128"/>
                <a:ea typeface="UD デジタル 教科書体 NK-R" panose="02020400000000000000" pitchFamily="18" charset="-128"/>
              </a:rPr>
              <a:t>活動</a:t>
            </a:r>
            <a:r>
              <a:rPr lang="ja-JP" altLang="en-US" sz="1600" b="1" dirty="0" smtClean="0">
                <a:ln w="0"/>
                <a:latin typeface="UD デジタル 教科書体 NK-R" panose="02020400000000000000" pitchFamily="18" charset="-128"/>
                <a:ea typeface="UD デジタル 教科書体 NK-R" panose="02020400000000000000" pitchFamily="18" charset="-128"/>
              </a:rPr>
              <a:t>概要</a:t>
            </a:r>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r>
              <a:rPr lang="ja-JP" altLang="en-US" sz="1600" b="1" cap="none" spc="0" dirty="0" smtClean="0">
                <a:ln w="0"/>
                <a:latin typeface="UD デジタル 教科書体 NK-R" panose="02020400000000000000" pitchFamily="18" charset="-128"/>
                <a:ea typeface="UD デジタル 教科書体 NK-R" panose="02020400000000000000" pitchFamily="18" charset="-128"/>
              </a:rPr>
              <a:t>・申請事業に関する活動内容について明記してください。</a:t>
            </a:r>
            <a:endParaRPr lang="en-US" altLang="ja-JP" sz="1600" b="1" cap="none" spc="0" dirty="0" smtClean="0">
              <a:ln w="0"/>
              <a:latin typeface="UD デジタル 教科書体 NK-R" panose="02020400000000000000" pitchFamily="18" charset="-128"/>
              <a:ea typeface="UD デジタル 教科書体 NK-R" panose="02020400000000000000" pitchFamily="18" charset="-128"/>
            </a:endParaRPr>
          </a:p>
          <a:p>
            <a:r>
              <a:rPr lang="ja-JP" altLang="en-US" sz="1600" b="1" dirty="0" smtClean="0">
                <a:ln w="0"/>
                <a:latin typeface="UD デジタル 教科書体 NK-R" panose="02020400000000000000" pitchFamily="18" charset="-128"/>
                <a:ea typeface="UD デジタル 教科書体 NK-R" panose="02020400000000000000" pitchFamily="18" charset="-128"/>
              </a:rPr>
              <a:t>・寄付企業や一般の方にもわかりやすいような表現でお願いします。</a:t>
            </a:r>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r>
              <a:rPr lang="ja-JP" altLang="en-US" sz="1600" b="1" cap="none" spc="0" smtClean="0">
                <a:ln w="0"/>
                <a:latin typeface="UD デジタル 教科書体 NK-R" panose="02020400000000000000" pitchFamily="18" charset="-128"/>
                <a:ea typeface="UD デジタル 教科書体 NK-R" panose="02020400000000000000" pitchFamily="18" charset="-128"/>
              </a:rPr>
              <a:t>　</a:t>
            </a:r>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a:p>
            <a:endParaRPr lang="ja-JP" altLang="en-US" sz="1600" b="1" cap="none" spc="0" dirty="0">
              <a:ln w="0"/>
              <a:latin typeface="UD デジタル 教科書体 NK-R" panose="02020400000000000000" pitchFamily="18" charset="-128"/>
              <a:ea typeface="UD デジタル 教科書体 NK-R" panose="020204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17999120"/>
              </p:ext>
            </p:extLst>
          </p:nvPr>
        </p:nvGraphicFramePr>
        <p:xfrm>
          <a:off x="-2" y="8031480"/>
          <a:ext cx="6858000" cy="1112520"/>
        </p:xfrm>
        <a:graphic>
          <a:graphicData uri="http://schemas.openxmlformats.org/drawingml/2006/table">
            <a:tbl>
              <a:tblPr firstRow="1" bandRow="1">
                <a:tableStyleId>{5C22544A-7EE6-4342-B048-85BDC9FD1C3A}</a:tableStyleId>
              </a:tblPr>
              <a:tblGrid>
                <a:gridCol w="2107098">
                  <a:extLst>
                    <a:ext uri="{9D8B030D-6E8A-4147-A177-3AD203B41FA5}">
                      <a16:colId xmlns:a16="http://schemas.microsoft.com/office/drawing/2014/main" val="2834138484"/>
                    </a:ext>
                  </a:extLst>
                </a:gridCol>
                <a:gridCol w="4750902">
                  <a:extLst>
                    <a:ext uri="{9D8B030D-6E8A-4147-A177-3AD203B41FA5}">
                      <a16:colId xmlns:a16="http://schemas.microsoft.com/office/drawing/2014/main" val="1040225843"/>
                    </a:ext>
                  </a:extLst>
                </a:gridCol>
              </a:tblGrid>
              <a:tr h="370840">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団体名（所在地）</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　　　　　　　　　　　　　（　　　　　　）</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683721797"/>
                  </a:ext>
                </a:extLst>
              </a:tr>
              <a:tr h="370840">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設立（活動開始）年</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2537627623"/>
                  </a:ext>
                </a:extLst>
              </a:tr>
              <a:tr h="370840">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主な活動</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391823541"/>
                  </a:ext>
                </a:extLst>
              </a:tr>
            </a:tbl>
          </a:graphicData>
        </a:graphic>
      </p:graphicFrame>
      <p:sp>
        <p:nvSpPr>
          <p:cNvPr id="8" name="正方形/長方形 7"/>
          <p:cNvSpPr/>
          <p:nvPr/>
        </p:nvSpPr>
        <p:spPr>
          <a:xfrm>
            <a:off x="89451" y="3313712"/>
            <a:ext cx="3226244" cy="2062103"/>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r>
              <a:rPr lang="ja-JP" altLang="en-US"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活動場所（市町村）</a:t>
            </a:r>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ja-JP" altLang="en-US"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p:cNvSpPr/>
          <p:nvPr/>
        </p:nvSpPr>
        <p:spPr>
          <a:xfrm>
            <a:off x="3542303" y="3313712"/>
            <a:ext cx="3226244" cy="2062103"/>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r>
              <a:rPr lang="ja-JP" altLang="en-US"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寄付</a:t>
            </a:r>
            <a:r>
              <a:rPr lang="ja-JP" altLang="en-US"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金の主な用途</a:t>
            </a:r>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ja-JP" altLang="en-US"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89451" y="5622036"/>
            <a:ext cx="3226244" cy="2062103"/>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r>
              <a:rPr lang="ja-JP" altLang="en-US"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企業との連携</a:t>
            </a:r>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ja-JP" altLang="en-US"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p:txBody>
      </p:sp>
      <p:sp>
        <p:nvSpPr>
          <p:cNvPr id="12" name="正方形/長方形 11"/>
          <p:cNvSpPr/>
          <p:nvPr/>
        </p:nvSpPr>
        <p:spPr>
          <a:xfrm>
            <a:off x="3542303" y="5622035"/>
            <a:ext cx="3226244" cy="2062103"/>
          </a:xfrm>
          <a:prstGeom prst="rect">
            <a:avLst/>
          </a:prstGeom>
          <a:solidFill>
            <a:schemeClr val="bg1"/>
          </a:solidFill>
          <a:ln w="9525">
            <a:solidFill>
              <a:schemeClr val="tx1"/>
            </a:solidFill>
            <a:prstDash val="sysDot"/>
          </a:ln>
        </p:spPr>
        <p:txBody>
          <a:bodyPr wrap="square" lIns="91440" tIns="45720" rIns="91440" bIns="45720" anchor="ctr">
            <a:spAutoFit/>
          </a:bodyPr>
          <a:lstStyle/>
          <a:p>
            <a:pPr algn="ctr"/>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dirty="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pPr algn="ctr"/>
            <a:r>
              <a:rPr lang="ja-JP" altLang="en-US" sz="1600" b="1" dirty="0" smtClean="0">
                <a:ln w="0"/>
                <a:solidFill>
                  <a:schemeClr val="bg1">
                    <a:lumMod val="50000"/>
                  </a:schemeClr>
                </a:solidFill>
                <a:latin typeface="UD デジタル 教科書体 NK-R" panose="02020400000000000000" pitchFamily="18" charset="-128"/>
                <a:ea typeface="UD デジタル 教科書体 NK-R" panose="02020400000000000000" pitchFamily="18" charset="-128"/>
              </a:rPr>
              <a:t>活動</a:t>
            </a:r>
            <a:r>
              <a:rPr lang="ja-JP" altLang="en-US" sz="1600" b="1" dirty="0">
                <a:ln w="0"/>
                <a:solidFill>
                  <a:schemeClr val="bg1">
                    <a:lumMod val="50000"/>
                  </a:schemeClr>
                </a:solidFill>
                <a:latin typeface="UD デジタル 教科書体 NK-R" panose="02020400000000000000" pitchFamily="18" charset="-128"/>
                <a:ea typeface="UD デジタル 教科書体 NK-R" panose="02020400000000000000" pitchFamily="18" charset="-128"/>
              </a:rPr>
              <a:t>の様子が分かる</a:t>
            </a:r>
            <a:r>
              <a:rPr lang="ja-JP" altLang="en-US" sz="1600" b="1" dirty="0" smtClean="0">
                <a:ln w="0"/>
                <a:solidFill>
                  <a:schemeClr val="bg1">
                    <a:lumMod val="50000"/>
                  </a:schemeClr>
                </a:solidFill>
                <a:latin typeface="UD デジタル 教科書体 NK-R" panose="02020400000000000000" pitchFamily="18" charset="-128"/>
                <a:ea typeface="UD デジタル 教科書体 NK-R" panose="02020400000000000000" pitchFamily="18" charset="-128"/>
              </a:rPr>
              <a:t>写真</a:t>
            </a:r>
            <a:endParaRPr lang="en-US" altLang="ja-JP" sz="1600" b="1" dirty="0" smtClean="0">
              <a:ln w="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a:p>
            <a:pPr algn="ctr"/>
            <a:endParaRPr lang="en-US" altLang="ja-JP" sz="1600" b="1" cap="none" spc="0" dirty="0" smtClean="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dirty="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23137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4937759" cy="369332"/>
          </a:xfrm>
          <a:prstGeom prst="rect">
            <a:avLst/>
          </a:prstGeom>
          <a:noFill/>
        </p:spPr>
        <p:txBody>
          <a:bodyPr wrap="square" lIns="91440" tIns="45720" rIns="91440" bIns="45720">
            <a:spAutoFit/>
          </a:bodyPr>
          <a:lstStyle/>
          <a:p>
            <a:r>
              <a:rPr lang="ja-JP" altLang="en-US" dirty="0">
                <a:ln w="0"/>
                <a:latin typeface="UD デジタル 教科書体 NK-R" panose="02020400000000000000" pitchFamily="18" charset="-128"/>
                <a:ea typeface="UD デジタル 教科書体 NK-R" panose="02020400000000000000" pitchFamily="18" charset="-128"/>
              </a:rPr>
              <a:t>特定非営利活動</a:t>
            </a:r>
            <a:r>
              <a:rPr lang="ja-JP" altLang="en-US" dirty="0" smtClean="0">
                <a:ln w="0"/>
                <a:latin typeface="UD デジタル 教科書体 NK-R" panose="02020400000000000000" pitchFamily="18" charset="-128"/>
                <a:ea typeface="UD デジタル 教科書体 NK-R" panose="02020400000000000000" pitchFamily="18" charset="-128"/>
              </a:rPr>
              <a:t>法人○○○○○○○○</a:t>
            </a:r>
            <a:endParaRPr lang="ja-JP" altLang="en-US" sz="20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0" y="369332"/>
            <a:ext cx="6857999" cy="400110"/>
          </a:xfrm>
          <a:prstGeom prst="rect">
            <a:avLst/>
          </a:prstGeom>
          <a:solidFill>
            <a:schemeClr val="accent1">
              <a:lumMod val="60000"/>
              <a:lumOff val="40000"/>
            </a:schemeClr>
          </a:solidFill>
          <a:ln>
            <a:solidFill>
              <a:schemeClr val="accent1">
                <a:lumMod val="60000"/>
                <a:lumOff val="40000"/>
              </a:schemeClr>
            </a:solidFill>
          </a:ln>
        </p:spPr>
        <p:txBody>
          <a:bodyPr wrap="square" lIns="91440" tIns="45720" rIns="91440" bIns="45720">
            <a:spAutoFit/>
          </a:bodyPr>
          <a:lstStyle/>
          <a:p>
            <a:r>
              <a:rPr lang="ja-JP" altLang="en-US" sz="2000" b="1" dirty="0">
                <a:ln w="0"/>
                <a:solidFill>
                  <a:schemeClr val="bg1"/>
                </a:solidFill>
                <a:latin typeface="UD デジタル 教科書体 NK-R" panose="02020400000000000000" pitchFamily="18" charset="-128"/>
                <a:ea typeface="UD デジタル 教科書体 NK-R" panose="02020400000000000000" pitchFamily="18" charset="-128"/>
              </a:rPr>
              <a:t>親子で</a:t>
            </a:r>
            <a:r>
              <a:rPr lang="ja-JP" altLang="en-US" sz="2000" b="1" dirty="0" smtClean="0">
                <a:ln w="0"/>
                <a:solidFill>
                  <a:schemeClr val="bg1"/>
                </a:solidFill>
                <a:latin typeface="UD デジタル 教科書体 NK-R" panose="02020400000000000000" pitchFamily="18" charset="-128"/>
                <a:ea typeface="UD デジタル 教科書体 NK-R" panose="02020400000000000000" pitchFamily="18" charset="-128"/>
              </a:rPr>
              <a:t>学ぶ環境体験学習会</a:t>
            </a:r>
            <a:endParaRPr lang="ja-JP" altLang="en-US" sz="2000" b="1" cap="none" spc="0" dirty="0">
              <a:ln w="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89451" y="870562"/>
            <a:ext cx="6679096" cy="2308324"/>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ja-JP" altLang="en-US" sz="1600" b="1" cap="none" spc="0" dirty="0" smtClean="0">
                <a:ln w="0"/>
                <a:latin typeface="UD デジタル 教科書体 NK-R" panose="02020400000000000000" pitchFamily="18" charset="-128"/>
                <a:ea typeface="UD デジタル 教科書体 NK-R" panose="02020400000000000000" pitchFamily="18" charset="-128"/>
              </a:rPr>
              <a:t>・□□川の棲む在来生物を見つけよう！</a:t>
            </a:r>
            <a:endParaRPr lang="en-US" altLang="ja-JP" sz="1600" b="1" cap="none" spc="0" dirty="0" smtClean="0">
              <a:ln w="0"/>
              <a:latin typeface="UD デジタル 教科書体 NK-R" panose="02020400000000000000" pitchFamily="18" charset="-128"/>
              <a:ea typeface="UD デジタル 教科書体 NK-R" panose="02020400000000000000" pitchFamily="18" charset="-128"/>
            </a:endParaRPr>
          </a:p>
          <a:p>
            <a:r>
              <a:rPr lang="ja-JP" altLang="en-US" sz="1600" b="1" dirty="0" smtClean="0">
                <a:ln w="0"/>
                <a:latin typeface="UD デジタル 教科書体 NK-R" panose="02020400000000000000" pitchFamily="18" charset="-128"/>
                <a:ea typeface="UD デジタル 教科書体 NK-R" panose="02020400000000000000" pitchFamily="18" charset="-128"/>
              </a:rPr>
              <a:t>□□川には本来どのような在来種が棲んでいたのか、また、時代の変遷とともに現在はどのような生物が棲んでいるのかについて、親子で捕獲を体験をしながら環境問題について学ぶイベントを開催します。</a:t>
            </a:r>
            <a:endParaRPr lang="en-US" altLang="ja-JP" sz="1600" b="1" dirty="0">
              <a:ln w="0"/>
              <a:latin typeface="UD デジタル 教科書体 NK-R" panose="02020400000000000000" pitchFamily="18" charset="-128"/>
              <a:ea typeface="UD デジタル 教科書体 NK-R" panose="02020400000000000000" pitchFamily="18" charset="-128"/>
            </a:endParaRPr>
          </a:p>
          <a:p>
            <a:r>
              <a:rPr lang="ja-JP" altLang="en-US" sz="1600" b="1" dirty="0" smtClean="0">
                <a:ln w="0"/>
                <a:latin typeface="UD デジタル 教科書体 NK-R" panose="02020400000000000000" pitchFamily="18" charset="-128"/>
                <a:ea typeface="UD デジタル 教科書体 NK-R" panose="02020400000000000000" pitchFamily="18" charset="-128"/>
              </a:rPr>
              <a:t>また、□□川のほか県内の自然環境について長年研究をしてきた○○氏を講師にむかえ、○○について楽しく解説します。</a:t>
            </a:r>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a:p>
            <a:endParaRPr lang="ja-JP" altLang="en-US" sz="1600" b="1" cap="none" spc="0" dirty="0">
              <a:ln w="0"/>
              <a:latin typeface="UD デジタル 教科書体 NK-R" panose="02020400000000000000" pitchFamily="18" charset="-128"/>
              <a:ea typeface="UD デジタル 教科書体 NK-R" panose="020204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33482227"/>
              </p:ext>
            </p:extLst>
          </p:nvPr>
        </p:nvGraphicFramePr>
        <p:xfrm>
          <a:off x="-2" y="7651794"/>
          <a:ext cx="6858000" cy="1492206"/>
        </p:xfrm>
        <a:graphic>
          <a:graphicData uri="http://schemas.openxmlformats.org/drawingml/2006/table">
            <a:tbl>
              <a:tblPr firstRow="1" bandRow="1">
                <a:tableStyleId>{5C22544A-7EE6-4342-B048-85BDC9FD1C3A}</a:tableStyleId>
              </a:tblPr>
              <a:tblGrid>
                <a:gridCol w="2107098">
                  <a:extLst>
                    <a:ext uri="{9D8B030D-6E8A-4147-A177-3AD203B41FA5}">
                      <a16:colId xmlns:a16="http://schemas.microsoft.com/office/drawing/2014/main" val="2834138484"/>
                    </a:ext>
                  </a:extLst>
                </a:gridCol>
                <a:gridCol w="4750902">
                  <a:extLst>
                    <a:ext uri="{9D8B030D-6E8A-4147-A177-3AD203B41FA5}">
                      <a16:colId xmlns:a16="http://schemas.microsoft.com/office/drawing/2014/main" val="1040225843"/>
                    </a:ext>
                  </a:extLst>
                </a:gridCol>
              </a:tblGrid>
              <a:tr h="434127">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団体名（所在地）</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特定非営利活動法人○○○○○（水戸市）</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683721797"/>
                  </a:ext>
                </a:extLst>
              </a:tr>
              <a:tr h="406328">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設立（活動開始）年</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２０２１年４月</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2537627623"/>
                  </a:ext>
                </a:extLst>
              </a:tr>
              <a:tr h="651751">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主な活動</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・小・中学生を対象とした環境学習会</a:t>
                      </a:r>
                      <a:endParaRPr kumimoji="1" lang="en-US" altLang="ja-JP" dirty="0" smtClean="0">
                        <a:latin typeface="UD デジタル 教科書体 NK-R" panose="02020400000000000000" pitchFamily="18" charset="-128"/>
                        <a:ea typeface="UD デジタル 教科書体 NK-R" panose="02020400000000000000" pitchFamily="18" charset="-128"/>
                      </a:endParaRPr>
                    </a:p>
                    <a:p>
                      <a:r>
                        <a:rPr kumimoji="1" lang="ja-JP" altLang="en-US" dirty="0" smtClean="0">
                          <a:latin typeface="UD デジタル 教科書体 NK-R" panose="02020400000000000000" pitchFamily="18" charset="-128"/>
                          <a:ea typeface="UD デジタル 教科書体 NK-R" panose="02020400000000000000" pitchFamily="18" charset="-128"/>
                        </a:rPr>
                        <a:t>・高校生を対象とした環境に関する出張授業</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391823541"/>
                  </a:ext>
                </a:extLst>
              </a:tr>
            </a:tbl>
          </a:graphicData>
        </a:graphic>
      </p:graphicFrame>
      <p:sp>
        <p:nvSpPr>
          <p:cNvPr id="8" name="正方形/長方形 7"/>
          <p:cNvSpPr/>
          <p:nvPr/>
        </p:nvSpPr>
        <p:spPr>
          <a:xfrm>
            <a:off x="89451" y="3313712"/>
            <a:ext cx="3226244" cy="1815882"/>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r>
              <a:rPr lang="ja-JP" altLang="en-US"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活動場所（市町村）</a:t>
            </a:r>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・□□川（○○市▲▲地内）</a:t>
            </a:r>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・涸沼（○○市△△地内）</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・霞ヶ浦（□□市▼▼地内）</a:t>
            </a:r>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ほか</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p:cNvSpPr/>
          <p:nvPr/>
        </p:nvSpPr>
        <p:spPr>
          <a:xfrm>
            <a:off x="3542303" y="3313712"/>
            <a:ext cx="3226244" cy="1815882"/>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r>
              <a:rPr lang="ja-JP" altLang="en-US"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寄付</a:t>
            </a:r>
            <a:r>
              <a:rPr lang="ja-JP" altLang="en-US"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金の主な用途</a:t>
            </a:r>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・学習用虫捕りあみ、虫捕りかご</a:t>
            </a:r>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・チラシ作成などの広告費</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89451" y="5359644"/>
            <a:ext cx="3226244" cy="2062103"/>
          </a:xfrm>
          <a:prstGeom prst="rect">
            <a:avLst/>
          </a:prstGeom>
          <a:solidFill>
            <a:schemeClr val="bg1"/>
          </a:solidFill>
          <a:ln w="38100">
            <a:solidFill>
              <a:schemeClr val="accent1">
                <a:lumMod val="60000"/>
                <a:lumOff val="40000"/>
              </a:schemeClr>
            </a:solidFill>
          </a:ln>
        </p:spPr>
        <p:txBody>
          <a:bodyPr wrap="square" lIns="91440" tIns="45720" rIns="91440" bIns="45720">
            <a:spAutoFit/>
          </a:bodyPr>
          <a:lstStyle/>
          <a:p>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r>
              <a:rPr lang="ja-JP" altLang="en-US"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企業との連携</a:t>
            </a:r>
            <a:r>
              <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・各種活動に関して、ボランティアスタッフとしての参加が可能です。</a:t>
            </a:r>
            <a:endParaRPr lang="en-US" altLang="ja-JP" sz="1600" b="1"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r>
              <a:rPr lang="ja-JP" altLang="en-US"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rPr>
              <a:t>・また、環境学習体験会で企業様ブースを設置していただくことも可能です。</a:t>
            </a:r>
            <a:endParaRPr lang="en-US" altLang="ja-JP" sz="1600" b="1" cap="none" spc="0"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cap="none" spc="0" dirty="0" smtClean="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a:p>
            <a:endParaRPr lang="en-US" altLang="ja-JP" sz="1600" b="1" dirty="0">
              <a:ln w="0"/>
              <a:solidFill>
                <a:schemeClr val="accent1">
                  <a:lumMod val="75000"/>
                </a:schemeClr>
              </a:solidFill>
              <a:latin typeface="UD デジタル 教科書体 NK-R" panose="02020400000000000000" pitchFamily="18" charset="-128"/>
              <a:ea typeface="UD デジタル 教科書体 NK-R" panose="02020400000000000000" pitchFamily="18" charset="-128"/>
            </a:endParaRPr>
          </a:p>
        </p:txBody>
      </p:sp>
      <p:sp>
        <p:nvSpPr>
          <p:cNvPr id="12" name="正方形/長方形 11"/>
          <p:cNvSpPr/>
          <p:nvPr/>
        </p:nvSpPr>
        <p:spPr>
          <a:xfrm>
            <a:off x="3542303" y="5359643"/>
            <a:ext cx="3226244" cy="2062103"/>
          </a:xfrm>
          <a:prstGeom prst="rect">
            <a:avLst/>
          </a:prstGeom>
          <a:solidFill>
            <a:schemeClr val="bg1"/>
          </a:solidFill>
          <a:ln w="9525">
            <a:solidFill>
              <a:schemeClr val="tx1"/>
            </a:solidFill>
            <a:prstDash val="sysDot"/>
          </a:ln>
        </p:spPr>
        <p:txBody>
          <a:bodyPr wrap="square" lIns="91440" tIns="45720" rIns="91440" bIns="45720" anchor="ctr">
            <a:spAutoFit/>
          </a:bodyPr>
          <a:lstStyle/>
          <a:p>
            <a:pPr algn="ctr"/>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dirty="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dirty="0" smtClean="0">
              <a:ln w="0"/>
              <a:latin typeface="UD デジタル 教科書体 NK-R" panose="02020400000000000000" pitchFamily="18" charset="-128"/>
              <a:ea typeface="UD デジタル 教科書体 NK-R" panose="02020400000000000000" pitchFamily="18" charset="-128"/>
            </a:endParaRPr>
          </a:p>
          <a:p>
            <a:pPr algn="ctr"/>
            <a:r>
              <a:rPr lang="ja-JP" altLang="en-US" sz="1600" b="1" dirty="0" smtClean="0">
                <a:ln w="0"/>
                <a:solidFill>
                  <a:schemeClr val="bg1">
                    <a:lumMod val="50000"/>
                  </a:schemeClr>
                </a:solidFill>
                <a:latin typeface="UD デジタル 教科書体 NK-R" panose="02020400000000000000" pitchFamily="18" charset="-128"/>
                <a:ea typeface="UD デジタル 教科書体 NK-R" panose="02020400000000000000" pitchFamily="18" charset="-128"/>
              </a:rPr>
              <a:t>活動</a:t>
            </a:r>
            <a:r>
              <a:rPr lang="ja-JP" altLang="en-US" sz="1600" b="1" dirty="0">
                <a:ln w="0"/>
                <a:solidFill>
                  <a:schemeClr val="bg1">
                    <a:lumMod val="50000"/>
                  </a:schemeClr>
                </a:solidFill>
                <a:latin typeface="UD デジタル 教科書体 NK-R" panose="02020400000000000000" pitchFamily="18" charset="-128"/>
                <a:ea typeface="UD デジタル 教科書体 NK-R" panose="02020400000000000000" pitchFamily="18" charset="-128"/>
              </a:rPr>
              <a:t>の様子が分かる</a:t>
            </a:r>
            <a:r>
              <a:rPr lang="ja-JP" altLang="en-US" sz="1600" b="1" dirty="0" smtClean="0">
                <a:ln w="0"/>
                <a:solidFill>
                  <a:schemeClr val="bg1">
                    <a:lumMod val="50000"/>
                  </a:schemeClr>
                </a:solidFill>
                <a:latin typeface="UD デジタル 教科書体 NK-R" panose="02020400000000000000" pitchFamily="18" charset="-128"/>
                <a:ea typeface="UD デジタル 教科書体 NK-R" panose="02020400000000000000" pitchFamily="18" charset="-128"/>
              </a:rPr>
              <a:t>写真</a:t>
            </a:r>
            <a:endParaRPr lang="en-US" altLang="ja-JP" sz="1600" b="1" dirty="0" smtClean="0">
              <a:ln w="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a:p>
            <a:pPr algn="ctr"/>
            <a:endParaRPr lang="en-US" altLang="ja-JP" sz="1600" b="1" cap="none" spc="0" dirty="0" smtClean="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dirty="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a:p>
            <a:pPr algn="ctr"/>
            <a:endParaRPr lang="en-US" altLang="ja-JP" sz="1600" b="1" cap="none" spc="0" dirty="0">
              <a:ln w="0"/>
              <a:latin typeface="UD デジタル 教科書体 NK-R" panose="02020400000000000000" pitchFamily="18" charset="-128"/>
              <a:ea typeface="UD デジタル 教科書体 NK-R" panose="02020400000000000000" pitchFamily="18" charset="-128"/>
            </a:endParaRPr>
          </a:p>
        </p:txBody>
      </p:sp>
      <p:sp>
        <p:nvSpPr>
          <p:cNvPr id="13" name="正方形/長方形 12"/>
          <p:cNvSpPr/>
          <p:nvPr/>
        </p:nvSpPr>
        <p:spPr>
          <a:xfrm>
            <a:off x="5526156" y="83546"/>
            <a:ext cx="1146313" cy="369332"/>
          </a:xfrm>
          <a:prstGeom prst="rect">
            <a:avLst/>
          </a:prstGeom>
          <a:solidFill>
            <a:schemeClr val="bg1"/>
          </a:solidFill>
          <a:ln w="15875">
            <a:solidFill>
              <a:srgbClr val="FF0000"/>
            </a:solidFill>
          </a:ln>
        </p:spPr>
        <p:txBody>
          <a:bodyPr wrap="square" lIns="91440" tIns="45720" rIns="91440" bIns="45720">
            <a:spAutoFit/>
          </a:bodyPr>
          <a:lstStyle/>
          <a:p>
            <a:pPr algn="ctr"/>
            <a:r>
              <a:rPr lang="ja-JP" altLang="en-US" dirty="0">
                <a:ln w="0"/>
                <a:solidFill>
                  <a:srgbClr val="FF0000"/>
                </a:solidFill>
                <a:latin typeface="UD デジタル 教科書体 NK-R" panose="02020400000000000000" pitchFamily="18" charset="-128"/>
                <a:ea typeface="UD デジタル 教科書体 NK-R" panose="02020400000000000000" pitchFamily="18" charset="-128"/>
              </a:rPr>
              <a:t>記入例</a:t>
            </a:r>
            <a:endParaRPr lang="ja-JP" altLang="en-US" sz="2000" b="0" cap="none" spc="0" dirty="0">
              <a:ln w="0"/>
              <a:solidFill>
                <a:srgbClr val="FF0000"/>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7622570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368</Words>
  <Application>Microsoft Office PowerPoint</Application>
  <PresentationFormat>画面に合わせる (4:3)</PresentationFormat>
  <Paragraphs>70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NK-R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協働G</dc:creator>
  <cp:lastModifiedBy>Administrator</cp:lastModifiedBy>
  <cp:revision>8</cp:revision>
  <dcterms:created xsi:type="dcterms:W3CDTF">2025-03-14T01:22:39Z</dcterms:created>
  <dcterms:modified xsi:type="dcterms:W3CDTF">2025-03-24T05:22:51Z</dcterms:modified>
</cp:coreProperties>
</file>