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18540413" cy="26208038"/>
  <p:notesSz cx="6807200" cy="9939338"/>
  <p:defaultTextStyle>
    <a:defPPr>
      <a:defRPr lang="ja-JP"/>
    </a:defPPr>
    <a:lvl1pPr marL="0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1pPr>
    <a:lvl2pPr marL="1220046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2pPr>
    <a:lvl3pPr marL="2440092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3pPr>
    <a:lvl4pPr marL="3660138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4pPr>
    <a:lvl5pPr marL="4880184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5pPr>
    <a:lvl6pPr marL="6100233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6pPr>
    <a:lvl7pPr marL="7320277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7pPr>
    <a:lvl8pPr marL="8540325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8pPr>
    <a:lvl9pPr marL="9760369" algn="l" defTabSz="2440092" rtl="0" eaLnBrk="1" latinLnBrk="0" hangingPunct="1">
      <a:defRPr kumimoji="1" sz="48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BB7FEDF6-8C08-4189-AF94-C23E27C8D6FC}">
          <p14:sldIdLst/>
        </p14:section>
        <p14:section name="タイトルなしのセクション" id="{79DADDC4-90BE-4988-995B-EEA38AA2694C}">
          <p14:sldIdLst>
            <p14:sldId id="3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256" userDrawn="1">
          <p15:clr>
            <a:srgbClr val="A4A3A4"/>
          </p15:clr>
        </p15:guide>
        <p15:guide id="2" pos="5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7" userDrawn="1">
          <p15:clr>
            <a:srgbClr val="A4A3A4"/>
          </p15:clr>
        </p15:guide>
        <p15:guide id="2" pos="1930" userDrawn="1">
          <p15:clr>
            <a:srgbClr val="A4A3A4"/>
          </p15:clr>
        </p15:guide>
        <p15:guide id="3" orient="horz" pos="2803" userDrawn="1">
          <p15:clr>
            <a:srgbClr val="A4A3A4"/>
          </p15:clr>
        </p15:guide>
        <p15:guide id="4" pos="1831" userDrawn="1">
          <p15:clr>
            <a:srgbClr val="A4A3A4"/>
          </p15:clr>
        </p15:guide>
        <p15:guide id="5" orient="horz" pos="3016" userDrawn="1">
          <p15:clr>
            <a:srgbClr val="A4A3A4"/>
          </p15:clr>
        </p15:guide>
        <p15:guide id="6" pos="2035" userDrawn="1">
          <p15:clr>
            <a:srgbClr val="A4A3A4"/>
          </p15:clr>
        </p15:guide>
        <p15:guide id="7" orient="horz" pos="3129" userDrawn="1">
          <p15:clr>
            <a:srgbClr val="A4A3A4"/>
          </p15:clr>
        </p15:guide>
        <p15:guide id="9" pos="2147" userDrawn="1">
          <p15:clr>
            <a:srgbClr val="A4A3A4"/>
          </p15:clr>
        </p15:guide>
        <p15:guide id="10" orient="horz" pos="3248" userDrawn="1">
          <p15:clr>
            <a:srgbClr val="A4A3A4"/>
          </p15:clr>
        </p15:guide>
        <p15:guide id="12" pos="22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F29"/>
    <a:srgbClr val="E15B1F"/>
    <a:srgbClr val="FFDC5C"/>
    <a:srgbClr val="E0E4E7"/>
    <a:srgbClr val="FFCCFF"/>
    <a:srgbClr val="001764"/>
    <a:srgbClr val="FAFCFC"/>
    <a:srgbClr val="0B8B7C"/>
    <a:srgbClr val="0C9C8B"/>
    <a:srgbClr val="000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8" autoAdjust="0"/>
    <p:restoredTop sz="96391" autoAdjust="0"/>
  </p:normalViewPr>
  <p:slideViewPr>
    <p:cSldViewPr>
      <p:cViewPr varScale="1">
        <p:scale>
          <a:sx n="25" d="100"/>
          <a:sy n="25" d="100"/>
        </p:scale>
        <p:origin x="2772" y="48"/>
      </p:cViewPr>
      <p:guideLst>
        <p:guide orient="horz" pos="8256"/>
        <p:guide pos="584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90" d="100"/>
          <a:sy n="90" d="100"/>
        </p:scale>
        <p:origin x="-2046" y="342"/>
      </p:cViewPr>
      <p:guideLst>
        <p:guide orient="horz" pos="2907"/>
        <p:guide pos="1930"/>
        <p:guide orient="horz" pos="2803"/>
        <p:guide pos="1831"/>
        <p:guide orient="horz" pos="3016"/>
        <p:guide pos="2035"/>
        <p:guide orient="horz" pos="3129"/>
        <p:guide pos="2147"/>
        <p:guide orient="horz" pos="3248"/>
        <p:guide pos="22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2" y="3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2" y="3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r">
              <a:defRPr sz="1100"/>
            </a:lvl1pPr>
          </a:lstStyle>
          <a:p>
            <a:fld id="{78C83792-1AB7-44A0-AFC1-82E7176F1D80}" type="datetimeFigureOut">
              <a:rPr kumimoji="1" lang="ja-JP" altLang="en-US" smtClean="0"/>
              <a:t>2025/9/24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2" y="9440377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2" y="9440377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r">
              <a:defRPr sz="1100"/>
            </a:lvl1pPr>
          </a:lstStyle>
          <a:p>
            <a:fld id="{F44C207A-C1D5-4D1D-A591-80D2A7DAFC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6947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2" y="3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2" y="3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/>
          <a:lstStyle>
            <a:lvl1pPr algn="r">
              <a:defRPr sz="1100"/>
            </a:lvl1pPr>
          </a:lstStyle>
          <a:p>
            <a:fld id="{EDD98A89-0BCD-436C-9E34-3F57ED802F4E}" type="datetimeFigureOut">
              <a:rPr kumimoji="1" lang="ja-JP" altLang="en-US" smtClean="0"/>
              <a:t>2025/9/24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74" tIns="43991" rIns="87974" bIns="43991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63" y="4783381"/>
            <a:ext cx="5446723" cy="3913363"/>
          </a:xfrm>
          <a:prstGeom prst="rect">
            <a:avLst/>
          </a:prstGeom>
        </p:spPr>
        <p:txBody>
          <a:bodyPr vert="horz" lIns="87974" tIns="43991" rIns="87974" bIns="439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2" y="9440377"/>
            <a:ext cx="2950376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2" y="9440377"/>
            <a:ext cx="2950374" cy="498966"/>
          </a:xfrm>
          <a:prstGeom prst="rect">
            <a:avLst/>
          </a:prstGeom>
        </p:spPr>
        <p:txBody>
          <a:bodyPr vert="horz" lIns="87974" tIns="43991" rIns="87974" bIns="43991" rtlCol="0" anchor="b"/>
          <a:lstStyle>
            <a:lvl1pPr algn="r">
              <a:defRPr sz="1100"/>
            </a:lvl1pPr>
          </a:lstStyle>
          <a:p>
            <a:fld id="{B92BC375-769E-4FD6-A2C2-977A791CEAB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328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1pPr>
    <a:lvl2pPr marL="1220046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2pPr>
    <a:lvl3pPr marL="2440092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3pPr>
    <a:lvl4pPr marL="3660138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4pPr>
    <a:lvl5pPr marL="4880184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5pPr>
    <a:lvl6pPr marL="6100233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6pPr>
    <a:lvl7pPr marL="7320277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7pPr>
    <a:lvl8pPr marL="8540325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8pPr>
    <a:lvl9pPr marL="9760369" algn="l" defTabSz="2440092" rtl="0" eaLnBrk="1" latinLnBrk="0" hangingPunct="1">
      <a:defRPr kumimoji="1" sz="320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7738" y="1243013"/>
            <a:ext cx="23717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BC375-769E-4FD6-A2C2-977A791CEAB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297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39D48-CD55-4C57-82B9-BA5A71E12ED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fontAlgn="auto">
              <a:defRPr>
                <a:solidFill>
                  <a:srgbClr val="000000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483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D60035-87C7-49F2-80AD-2693E403D79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74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E64ED-9457-4F5A-B7C4-290DC87E495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2" name="正方形/長方形 1"/>
          <p:cNvSpPr/>
          <p:nvPr userDrawn="1"/>
        </p:nvSpPr>
        <p:spPr bwMode="auto">
          <a:xfrm>
            <a:off x="3" y="2"/>
            <a:ext cx="18540413" cy="292233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204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正方形/長方形 238"/>
          <p:cNvSpPr/>
          <p:nvPr userDrawn="1"/>
        </p:nvSpPr>
        <p:spPr bwMode="auto">
          <a:xfrm>
            <a:off x="-1030" y="25107440"/>
            <a:ext cx="18031461" cy="1100599"/>
          </a:xfrm>
          <a:prstGeom prst="rect">
            <a:avLst/>
          </a:prstGeom>
          <a:solidFill>
            <a:srgbClr val="BAE4D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7" name="正方形/長方形 6"/>
          <p:cNvSpPr/>
          <p:nvPr userDrawn="1"/>
        </p:nvSpPr>
        <p:spPr bwMode="auto">
          <a:xfrm>
            <a:off x="582988" y="9"/>
            <a:ext cx="17957428" cy="2509566"/>
          </a:xfrm>
          <a:prstGeom prst="rect">
            <a:avLst/>
          </a:prstGeom>
          <a:solidFill>
            <a:srgbClr val="BAE4D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234" name="正方形/長方形 233"/>
          <p:cNvSpPr/>
          <p:nvPr userDrawn="1"/>
        </p:nvSpPr>
        <p:spPr bwMode="auto">
          <a:xfrm>
            <a:off x="582988" y="1271255"/>
            <a:ext cx="17957428" cy="1238313"/>
          </a:xfrm>
          <a:prstGeom prst="rect">
            <a:avLst/>
          </a:prstGeom>
          <a:solidFill>
            <a:srgbClr val="82CEB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14" name="円/楕円 13"/>
          <p:cNvSpPr/>
          <p:nvPr userDrawn="1"/>
        </p:nvSpPr>
        <p:spPr bwMode="auto">
          <a:xfrm>
            <a:off x="17300430" y="308131"/>
            <a:ext cx="1022027" cy="1926264"/>
          </a:xfrm>
          <a:prstGeom prst="ellipse">
            <a:avLst/>
          </a:prstGeom>
          <a:solidFill>
            <a:srgbClr val="5CBEA4"/>
          </a:solidFill>
          <a:ln w="19050" cap="flat" cmpd="sng" algn="ctr">
            <a:solidFill>
              <a:srgbClr val="BAE4D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255" name="円/楕円 254"/>
          <p:cNvSpPr/>
          <p:nvPr userDrawn="1"/>
        </p:nvSpPr>
        <p:spPr bwMode="auto">
          <a:xfrm>
            <a:off x="17101310" y="177700"/>
            <a:ext cx="463761" cy="874076"/>
          </a:xfrm>
          <a:prstGeom prst="ellipse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32015" y="445710"/>
            <a:ext cx="17008404" cy="16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9" name="円/楕円 8"/>
          <p:cNvSpPr/>
          <p:nvPr userDrawn="1"/>
        </p:nvSpPr>
        <p:spPr bwMode="auto">
          <a:xfrm>
            <a:off x="-1027" y="9"/>
            <a:ext cx="1331511" cy="2509566"/>
          </a:xfrm>
          <a:prstGeom prst="ellipse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pic>
        <p:nvPicPr>
          <p:cNvPr id="3082" name="Picture 160" descr="kenmark"/>
          <p:cNvPicPr>
            <a:picLocks noChangeAspect="1" noChangeArrowheads="1"/>
          </p:cNvPicPr>
          <p:nvPr/>
        </p:nvPicPr>
        <p:blipFill rotWithShape="1">
          <a:blip r:embed="rId5" cstate="print"/>
          <a:srcRect l="7574" t="4420" r="5375" b="4640"/>
          <a:stretch/>
        </p:blipFill>
        <p:spPr bwMode="auto">
          <a:xfrm>
            <a:off x="113876" y="278224"/>
            <a:ext cx="980132" cy="192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円弧 12"/>
          <p:cNvSpPr/>
          <p:nvPr userDrawn="1"/>
        </p:nvSpPr>
        <p:spPr bwMode="auto">
          <a:xfrm>
            <a:off x="17779244" y="1044607"/>
            <a:ext cx="1533039" cy="2889398"/>
          </a:xfrm>
          <a:prstGeom prst="arc">
            <a:avLst>
              <a:gd name="adj1" fmla="val 10685533"/>
              <a:gd name="adj2" fmla="val 16202408"/>
            </a:avLst>
          </a:prstGeom>
          <a:noFill/>
          <a:ln w="317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11" name="円/楕円 10"/>
          <p:cNvSpPr/>
          <p:nvPr userDrawn="1"/>
        </p:nvSpPr>
        <p:spPr bwMode="auto">
          <a:xfrm>
            <a:off x="17738436" y="25107316"/>
            <a:ext cx="584015" cy="1100722"/>
          </a:xfrm>
          <a:prstGeom prst="ellipse">
            <a:avLst/>
          </a:prstGeom>
          <a:solidFill>
            <a:srgbClr val="FFFFFF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31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72245" tIns="36123" rIns="72245" bIns="36123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632" b="1" dirty="0">
              <a:solidFill>
                <a:srgbClr val="FFFFFF"/>
              </a:solidFill>
              <a:latin typeface="Arial" charset="0"/>
              <a:ea typeface="MS UI Gothic" pitchFamily="50" charset="-128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884427" y="25257461"/>
            <a:ext cx="583950" cy="8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kumimoji="0" sz="790" b="0">
                <a:solidFill>
                  <a:schemeClr val="tx1"/>
                </a:solidFill>
                <a:latin typeface="Arial Black" pitchFamily="34" charset="0"/>
                <a:ea typeface="MS UI Gothic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D60035-87C7-49F2-80AD-2693E403D79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18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rtl="0" eaLnBrk="1" fontAlgn="auto" hangingPunct="0">
        <a:spcBef>
          <a:spcPct val="0"/>
        </a:spcBef>
        <a:spcAft>
          <a:spcPct val="0"/>
        </a:spcAft>
        <a:defRPr kumimoji="1" sz="1897" b="0">
          <a:solidFill>
            <a:srgbClr val="000000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  <a:cs typeface="+mj-cs"/>
        </a:defRPr>
      </a:lvl1pPr>
      <a:lvl2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2pPr>
      <a:lvl3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3pPr>
      <a:lvl4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4pPr>
      <a:lvl5pPr algn="ctr" rtl="0" eaLnBrk="0" fontAlgn="ctr" hangingPunct="0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MS UI Gothic" pitchFamily="50" charset="-128"/>
          <a:ea typeface="MS UI Gothic" pitchFamily="50" charset="-128"/>
        </a:defRPr>
      </a:lvl5pPr>
      <a:lvl6pPr marL="361236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6pPr>
      <a:lvl7pPr marL="722473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7pPr>
      <a:lvl8pPr marL="1083709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8pPr>
      <a:lvl9pPr marL="1444946" algn="ctr" rtl="0" fontAlgn="ctr">
        <a:spcBef>
          <a:spcPct val="0"/>
        </a:spcBef>
        <a:spcAft>
          <a:spcPct val="0"/>
        </a:spcAft>
        <a:defRPr kumimoji="1" sz="1897" b="1">
          <a:solidFill>
            <a:srgbClr val="003399"/>
          </a:solidFill>
          <a:latin typeface="ＭＳ Ｐゴシック" pitchFamily="50" charset="-128"/>
          <a:ea typeface="ＭＳ Ｐゴシック" pitchFamily="50" charset="-128"/>
        </a:defRPr>
      </a:lvl9pPr>
    </p:titleStyle>
    <p:bodyStyle>
      <a:lvl1pPr marL="270927" indent="-270927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2529">
          <a:solidFill>
            <a:schemeClr val="tx1"/>
          </a:solidFill>
          <a:latin typeface="ＭＳ Ｐゴシック" pitchFamily="50" charset="-128"/>
          <a:ea typeface="ＤＨＰ特太ゴシック体" pitchFamily="2" charset="-128"/>
          <a:cs typeface="+mn-cs"/>
        </a:defRPr>
      </a:lvl1pPr>
      <a:lvl2pPr marL="587009" indent="-22577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2213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2pPr>
      <a:lvl3pPr marL="903091" indent="-180618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1897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3pPr>
      <a:lvl4pPr marL="1264327" indent="-180618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1581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4pPr>
      <a:lvl5pPr marL="1625564" indent="-180618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ＭＳ ゴシック" pitchFamily="49" charset="-128"/>
        <a:buChar char="n"/>
        <a:defRPr kumimoji="1" sz="1581">
          <a:solidFill>
            <a:schemeClr val="tx1"/>
          </a:solidFill>
          <a:latin typeface="ＭＳ Ｐゴシック" pitchFamily="50" charset="-128"/>
          <a:ea typeface="ＤＨＰ特太ゴシック体" pitchFamily="2" charset="-128"/>
        </a:defRPr>
      </a:lvl5pPr>
      <a:lvl6pPr marL="1986800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6pPr>
      <a:lvl7pPr marL="2348036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7pPr>
      <a:lvl8pPr marL="2709272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8pPr>
      <a:lvl9pPr marL="3070509" indent="-180618" algn="l" rtl="0" fontAlgn="base">
        <a:spcBef>
          <a:spcPct val="20000"/>
        </a:spcBef>
        <a:spcAft>
          <a:spcPct val="0"/>
        </a:spcAft>
        <a:buClr>
          <a:srgbClr val="003399"/>
        </a:buClr>
        <a:buFont typeface="Impact" pitchFamily="34" charset="0"/>
        <a:buChar char="n"/>
        <a:defRPr kumimoji="1" sz="158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1pPr>
      <a:lvl2pPr marL="361236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2pPr>
      <a:lvl3pPr marL="722473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3pPr>
      <a:lvl4pPr marL="1083709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4pPr>
      <a:lvl5pPr marL="1444946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5pPr>
      <a:lvl6pPr marL="1806182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6pPr>
      <a:lvl7pPr marL="2167419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7pPr>
      <a:lvl8pPr marL="2528654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8pPr>
      <a:lvl9pPr marL="2889890" algn="l" defTabSz="722473" rtl="0" eaLnBrk="1" latinLnBrk="0" hangingPunct="1">
        <a:defRPr kumimoji="1" sz="14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6">
            <a:extLst>
              <a:ext uri="{FF2B5EF4-FFF2-40B4-BE49-F238E27FC236}">
                <a16:creationId xmlns:a16="http://schemas.microsoft.com/office/drawing/2014/main" id="{385C769A-3261-A76E-3A6D-FDA9E49D6A88}"/>
              </a:ext>
            </a:extLst>
          </p:cNvPr>
          <p:cNvSpPr/>
          <p:nvPr/>
        </p:nvSpPr>
        <p:spPr bwMode="auto">
          <a:xfrm>
            <a:off x="-1" y="-1"/>
            <a:ext cx="18540413" cy="10089149"/>
          </a:xfrm>
          <a:prstGeom prst="roundRect">
            <a:avLst>
              <a:gd name="adj" fmla="val 0"/>
            </a:avLst>
          </a:prstGeom>
          <a:solidFill>
            <a:srgbClr val="F47F29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245" tIns="36123" rIns="72245" bIns="36123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altLang="ja-JP" sz="1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タイトル 2"/>
          <p:cNvSpPr txBox="1">
            <a:spLocks/>
          </p:cNvSpPr>
          <p:nvPr/>
        </p:nvSpPr>
        <p:spPr bwMode="auto">
          <a:xfrm>
            <a:off x="1247306" y="765287"/>
            <a:ext cx="16045800" cy="2304256"/>
          </a:xfrm>
          <a:prstGeom prst="rect">
            <a:avLst/>
          </a:prstGeom>
          <a:solidFill>
            <a:srgbClr val="F47F29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7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「もったいない」を「ありがとう」に</a:t>
            </a:r>
            <a:endParaRPr lang="en-US" altLang="ja-JP" sz="7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-13562" y="10092241"/>
            <a:ext cx="18567537" cy="2361398"/>
          </a:xfrm>
          <a:prstGeom prst="rect">
            <a:avLst/>
          </a:prstGeom>
          <a:solidFill>
            <a:srgbClr val="FFDC5C"/>
          </a:solidFill>
        </p:spPr>
        <p:txBody>
          <a:bodyPr wrap="square" lIns="396000" tIns="72000" rIns="396000" bIns="72000">
            <a:spAutoFit/>
          </a:bodyPr>
          <a:lstStyle/>
          <a:p>
            <a:r>
              <a:rPr lang="ja-JP" altLang="en-US" sz="48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フードドライブとは、家庭や職場で使い切れない食品を集め、食品を</a:t>
            </a:r>
            <a:endParaRPr lang="en-US" altLang="ja-JP" sz="48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48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必要としている地域のフードバンク等の生活困窮者支援団体、</a:t>
            </a:r>
            <a:endParaRPr lang="en-US" altLang="ja-JP" sz="48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48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子ども食堂、福祉施設等に寄附する活動のことです。</a:t>
            </a:r>
          </a:p>
        </p:txBody>
      </p:sp>
      <p:sp>
        <p:nvSpPr>
          <p:cNvPr id="26" name="タイトル 2"/>
          <p:cNvSpPr txBox="1">
            <a:spLocks/>
          </p:cNvSpPr>
          <p:nvPr/>
        </p:nvSpPr>
        <p:spPr bwMode="auto">
          <a:xfrm>
            <a:off x="756007" y="2410090"/>
            <a:ext cx="17028399" cy="6922391"/>
          </a:xfrm>
          <a:prstGeom prst="rect">
            <a:avLst/>
          </a:prstGeom>
          <a:solidFill>
            <a:srgbClr val="F47F29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6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フードドライブ</a:t>
            </a:r>
            <a:endParaRPr lang="en-US" altLang="ja-JP" sz="16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を実施します！</a:t>
            </a:r>
            <a:endParaRPr lang="en-US" altLang="ja-JP" sz="8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5" name="グラフィックス 5">
            <a:extLst>
              <a:ext uri="{FF2B5EF4-FFF2-40B4-BE49-F238E27FC236}">
                <a16:creationId xmlns:a16="http://schemas.microsoft.com/office/drawing/2014/main" id="{C3B7FB5E-7421-A638-E966-21BA4D141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150997" y="24127890"/>
            <a:ext cx="1513920" cy="1341968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6498" y="24059887"/>
            <a:ext cx="1226884" cy="1226884"/>
          </a:xfrm>
          <a:prstGeom prst="rect">
            <a:avLst/>
          </a:prstGeom>
        </p:spPr>
      </p:pic>
      <p:pic>
        <p:nvPicPr>
          <p:cNvPr id="15" name="図 14" descr="画面の領域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599" y="24752086"/>
            <a:ext cx="3699260" cy="348987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BF6E540-A5DE-28FE-1C8E-BBB620B541AE}"/>
              </a:ext>
            </a:extLst>
          </p:cNvPr>
          <p:cNvSpPr txBox="1"/>
          <p:nvPr/>
        </p:nvSpPr>
        <p:spPr>
          <a:xfrm>
            <a:off x="502999" y="24121452"/>
            <a:ext cx="8767206" cy="1103755"/>
          </a:xfrm>
          <a:prstGeom prst="rect">
            <a:avLst/>
          </a:prstGeom>
          <a:solidFill>
            <a:srgbClr val="FFDC5C"/>
          </a:solidFill>
        </p:spPr>
        <p:txBody>
          <a:bodyPr wrap="square" tIns="72000" rtlCol="0">
            <a:spAutoFit/>
          </a:bodyPr>
          <a:lstStyle/>
          <a:p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「いばらきフードドライブキャンペーン」やフードドライブに関する詳しい情報はこちら▶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165065" y="25269406"/>
            <a:ext cx="4093944" cy="568748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F47F2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いばらきフードドライブキャンペーン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6CB5A5F-373D-99CA-BE75-D99DAF318C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3459" y="25344078"/>
            <a:ext cx="372079" cy="369716"/>
          </a:xfrm>
          <a:prstGeom prst="rect">
            <a:avLst/>
          </a:prstGeom>
        </p:spPr>
      </p:pic>
      <p:sp>
        <p:nvSpPr>
          <p:cNvPr id="14" name="タイトル 2">
            <a:extLst>
              <a:ext uri="{FF2B5EF4-FFF2-40B4-BE49-F238E27FC236}">
                <a16:creationId xmlns:a16="http://schemas.microsoft.com/office/drawing/2014/main" id="{FC7F48D3-D1D1-3555-23F2-A258BC0B99B7}"/>
              </a:ext>
            </a:extLst>
          </p:cNvPr>
          <p:cNvSpPr txBox="1">
            <a:spLocks/>
          </p:cNvSpPr>
          <p:nvPr/>
        </p:nvSpPr>
        <p:spPr bwMode="auto">
          <a:xfrm>
            <a:off x="17160423" y="25355666"/>
            <a:ext cx="853231" cy="29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>
              <a:lnSpc>
                <a:spcPts val="1054"/>
              </a:lnSpc>
            </a:pPr>
            <a:r>
              <a:rPr lang="ja-JP" altLang="en-US" sz="20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茨城県</a:t>
            </a:r>
            <a:endParaRPr lang="en-US" altLang="ja-JP" sz="20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2">
            <a:extLst>
              <a:ext uri="{FF2B5EF4-FFF2-40B4-BE49-F238E27FC236}">
                <a16:creationId xmlns:a16="http://schemas.microsoft.com/office/drawing/2014/main" id="{40DF4D5C-B864-E2D6-425A-017023FCDB0E}"/>
              </a:ext>
            </a:extLst>
          </p:cNvPr>
          <p:cNvSpPr txBox="1">
            <a:spLocks/>
          </p:cNvSpPr>
          <p:nvPr/>
        </p:nvSpPr>
        <p:spPr bwMode="auto">
          <a:xfrm>
            <a:off x="1247306" y="8144597"/>
            <a:ext cx="16045800" cy="1861720"/>
          </a:xfrm>
          <a:prstGeom prst="rect">
            <a:avLst/>
          </a:prstGeom>
          <a:solidFill>
            <a:srgbClr val="F47F29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7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食品の寄附にご協力ください！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角丸四角形 51">
            <a:extLst>
              <a:ext uri="{FF2B5EF4-FFF2-40B4-BE49-F238E27FC236}">
                <a16:creationId xmlns:a16="http://schemas.microsoft.com/office/drawing/2014/main" id="{AE2B40BA-614C-5118-E62A-F65C93FD6311}"/>
              </a:ext>
            </a:extLst>
          </p:cNvPr>
          <p:cNvSpPr/>
          <p:nvPr/>
        </p:nvSpPr>
        <p:spPr>
          <a:xfrm>
            <a:off x="372652" y="20651345"/>
            <a:ext cx="17714034" cy="3078297"/>
          </a:xfrm>
          <a:prstGeom prst="roundRect">
            <a:avLst>
              <a:gd name="adj" fmla="val 3264"/>
            </a:avLst>
          </a:prstGeom>
          <a:solidFill>
            <a:schemeClr val="bg1">
              <a:lumMod val="95000"/>
            </a:schemeClr>
          </a:solidFill>
          <a:ln w="19050">
            <a:solidFill>
              <a:srgbClr val="F47F2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95" dirty="0"/>
          </a:p>
        </p:txBody>
      </p:sp>
      <p:sp>
        <p:nvSpPr>
          <p:cNvPr id="19" name="正方形/長方形 18"/>
          <p:cNvSpPr/>
          <p:nvPr/>
        </p:nvSpPr>
        <p:spPr>
          <a:xfrm>
            <a:off x="1243159" y="21624423"/>
            <a:ext cx="74587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賞味期限が２か月以上あるもの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常温で保存できるもの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未開封のもの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日本語で表示されているもの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 bwMode="auto">
          <a:xfrm>
            <a:off x="370844" y="20653856"/>
            <a:ext cx="5632535" cy="817264"/>
          </a:xfrm>
          <a:prstGeom prst="roundRect">
            <a:avLst>
              <a:gd name="adj" fmla="val 0"/>
            </a:avLst>
          </a:prstGeom>
          <a:solidFill>
            <a:srgbClr val="F47F29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245" tIns="72000" rIns="72245" bIns="36123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受け入れる食品</a:t>
            </a:r>
            <a:endParaRPr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33F76DC-8655-2F7B-DA2C-D574F4D63FD9}"/>
              </a:ext>
            </a:extLst>
          </p:cNvPr>
          <p:cNvSpPr/>
          <p:nvPr/>
        </p:nvSpPr>
        <p:spPr>
          <a:xfrm>
            <a:off x="7156407" y="21580224"/>
            <a:ext cx="4396913" cy="2000548"/>
          </a:xfrm>
          <a:prstGeom prst="rect">
            <a:avLst/>
          </a:prstGeom>
          <a:ln w="34925">
            <a:solidFill>
              <a:srgbClr val="F47F2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（例えば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お米、防災備蓄用食品、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缶詰、レトルト食品、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乾麺、カップ麺、菓子、飲料、調味料　など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38C5D83-FB92-5CB1-41F0-24F664B6656F}"/>
              </a:ext>
            </a:extLst>
          </p:cNvPr>
          <p:cNvSpPr txBox="1"/>
          <p:nvPr/>
        </p:nvSpPr>
        <p:spPr>
          <a:xfrm>
            <a:off x="676555" y="21550903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3223C428-E17F-F1A3-B199-BEFD4BD51663}"/>
              </a:ext>
            </a:extLst>
          </p:cNvPr>
          <p:cNvSpPr txBox="1"/>
          <p:nvPr/>
        </p:nvSpPr>
        <p:spPr>
          <a:xfrm>
            <a:off x="663153" y="22059349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0235490-2EBC-B171-6502-13AB462F209F}"/>
              </a:ext>
            </a:extLst>
          </p:cNvPr>
          <p:cNvSpPr txBox="1"/>
          <p:nvPr/>
        </p:nvSpPr>
        <p:spPr>
          <a:xfrm>
            <a:off x="663153" y="22595439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0771A1FA-0C5C-4298-E8A4-09CA1ECDC92B}"/>
              </a:ext>
            </a:extLst>
          </p:cNvPr>
          <p:cNvSpPr txBox="1"/>
          <p:nvPr/>
        </p:nvSpPr>
        <p:spPr>
          <a:xfrm>
            <a:off x="663153" y="23077979"/>
            <a:ext cx="827425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3600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000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7" name="角丸四角形 46">
            <a:extLst>
              <a:ext uri="{FF2B5EF4-FFF2-40B4-BE49-F238E27FC236}">
                <a16:creationId xmlns:a16="http://schemas.microsoft.com/office/drawing/2014/main" id="{821D5A2F-A593-ECF4-C88E-9326A01FE2D4}"/>
              </a:ext>
            </a:extLst>
          </p:cNvPr>
          <p:cNvSpPr/>
          <p:nvPr/>
        </p:nvSpPr>
        <p:spPr bwMode="auto">
          <a:xfrm>
            <a:off x="12370062" y="20644712"/>
            <a:ext cx="5705661" cy="825313"/>
          </a:xfrm>
          <a:prstGeom prst="roundRect">
            <a:avLst>
              <a:gd name="adj" fmla="val 0"/>
            </a:avLst>
          </a:prstGeom>
          <a:solidFill>
            <a:srgbClr val="F47F29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245" tIns="72000" rIns="72245" bIns="36123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altLang="ja-JP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受け入れできない食品</a:t>
            </a:r>
            <a:endParaRPr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7654680-A84B-0608-7CB7-4CD2742A4CAD}"/>
              </a:ext>
            </a:extLst>
          </p:cNvPr>
          <p:cNvSpPr/>
          <p:nvPr/>
        </p:nvSpPr>
        <p:spPr>
          <a:xfrm>
            <a:off x="12879779" y="21568185"/>
            <a:ext cx="53490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野菜や果物などの生鮮食品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冷蔵、冷凍が必要なもの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酒類、健康食品、医薬品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手作り品　　など　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7B45968-5456-5B9D-3929-210348DEC5CF}"/>
              </a:ext>
            </a:extLst>
          </p:cNvPr>
          <p:cNvSpPr txBox="1"/>
          <p:nvPr/>
        </p:nvSpPr>
        <p:spPr>
          <a:xfrm>
            <a:off x="12370062" y="21510277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557DEE6-E126-DA7F-BC79-BA17AA57AD3E}"/>
              </a:ext>
            </a:extLst>
          </p:cNvPr>
          <p:cNvSpPr txBox="1"/>
          <p:nvPr/>
        </p:nvSpPr>
        <p:spPr>
          <a:xfrm>
            <a:off x="12377543" y="21990420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76F17CA-388B-F888-FD90-6B38F41218C5}"/>
              </a:ext>
            </a:extLst>
          </p:cNvPr>
          <p:cNvSpPr txBox="1"/>
          <p:nvPr/>
        </p:nvSpPr>
        <p:spPr>
          <a:xfrm>
            <a:off x="12383268" y="22476994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48647CE-4485-4390-7FA6-8327F459F4ED}"/>
              </a:ext>
            </a:extLst>
          </p:cNvPr>
          <p:cNvSpPr txBox="1"/>
          <p:nvPr/>
        </p:nvSpPr>
        <p:spPr>
          <a:xfrm>
            <a:off x="12389617" y="22959325"/>
            <a:ext cx="624007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3600" b="1" dirty="0">
                <a:solidFill>
                  <a:srgbClr val="F47F29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lang="ja-JP" altLang="en-US" sz="2000" b="1" dirty="0">
              <a:solidFill>
                <a:srgbClr val="F47F29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1713DEA-2C2C-9CA2-980F-B5B98013B153}"/>
              </a:ext>
            </a:extLst>
          </p:cNvPr>
          <p:cNvSpPr txBox="1"/>
          <p:nvPr/>
        </p:nvSpPr>
        <p:spPr>
          <a:xfrm>
            <a:off x="342294" y="16063748"/>
            <a:ext cx="827425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4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8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0" name="タイトル 2">
            <a:extLst>
              <a:ext uri="{FF2B5EF4-FFF2-40B4-BE49-F238E27FC236}">
                <a16:creationId xmlns:a16="http://schemas.microsoft.com/office/drawing/2014/main" id="{12FD3F4F-7AF4-80B7-8C1E-0134963688F9}"/>
              </a:ext>
            </a:extLst>
          </p:cNvPr>
          <p:cNvSpPr txBox="1">
            <a:spLocks/>
          </p:cNvSpPr>
          <p:nvPr/>
        </p:nvSpPr>
        <p:spPr bwMode="ltGray">
          <a:xfrm>
            <a:off x="10979000" y="23958782"/>
            <a:ext cx="3680100" cy="92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auto" hangingPunct="0">
              <a:spcBef>
                <a:spcPct val="0"/>
              </a:spcBef>
              <a:spcAft>
                <a:spcPct val="0"/>
              </a:spcAft>
              <a:defRPr kumimoji="1" sz="1800" b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2pPr>
            <a:lvl3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3pPr>
            <a:lvl4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4pPr>
            <a:lvl5pPr algn="ctr" rtl="0" eaLnBrk="0" fontAlgn="ctr" hangingPunct="0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MS UI Gothic" pitchFamily="50" charset="-128"/>
                <a:ea typeface="MS UI Gothic" pitchFamily="50" charset="-128"/>
              </a:defRPr>
            </a:lvl5pPr>
            <a:lvl6pPr marL="3429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6858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0287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371600" algn="ctr" rtl="0" fontAlgn="ctr">
              <a:spcBef>
                <a:spcPct val="0"/>
              </a:spcBef>
              <a:spcAft>
                <a:spcPct val="0"/>
              </a:spcAft>
              <a:defRPr kumimoji="1" sz="1800" b="1">
                <a:solidFill>
                  <a:srgbClr val="003399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fontAlgn="base"/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茨城県県民生活環境部環境政策課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029-301-2933</a:t>
            </a:r>
          </a:p>
        </p:txBody>
      </p:sp>
      <p:sp>
        <p:nvSpPr>
          <p:cNvPr id="18" name="角丸四角形 51">
            <a:extLst>
              <a:ext uri="{FF2B5EF4-FFF2-40B4-BE49-F238E27FC236}">
                <a16:creationId xmlns:a16="http://schemas.microsoft.com/office/drawing/2014/main" id="{3969C4FA-5EA4-9585-6481-A7BBA29B8844}"/>
              </a:ext>
            </a:extLst>
          </p:cNvPr>
          <p:cNvSpPr/>
          <p:nvPr/>
        </p:nvSpPr>
        <p:spPr>
          <a:xfrm>
            <a:off x="443179" y="12636175"/>
            <a:ext cx="17654055" cy="7832622"/>
          </a:xfrm>
          <a:prstGeom prst="roundRect">
            <a:avLst>
              <a:gd name="adj" fmla="val 3264"/>
            </a:avLst>
          </a:prstGeom>
          <a:solidFill>
            <a:schemeClr val="bg1"/>
          </a:solidFill>
          <a:ln w="76200">
            <a:solidFill>
              <a:srgbClr val="F47F2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95" dirty="0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A1B1355-FCDF-CC84-5B1F-E15DF65E0B09}"/>
              </a:ext>
            </a:extLst>
          </p:cNvPr>
          <p:cNvSpPr txBox="1"/>
          <p:nvPr/>
        </p:nvSpPr>
        <p:spPr>
          <a:xfrm>
            <a:off x="624441" y="20629330"/>
            <a:ext cx="1032811" cy="67710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4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lang="ja-JP" altLang="en-US" sz="28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7" name="図 6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928D49B-E2B6-320B-F9CD-01C15260F9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864" y="24007870"/>
            <a:ext cx="17430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50256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lobal">
      <a:majorFont>
        <a:latin typeface="ＭＳ Ｐゴシック"/>
        <a:ea typeface="ＭＳ Ｐゴシック"/>
        <a:cs typeface=""/>
      </a:majorFont>
      <a:minorFont>
        <a:latin typeface="ＤＨＰ特太ゴシック体"/>
        <a:ea typeface="ＭＳ 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99"/>
        </a:solidFill>
        <a:ln w="12700">
          <a:solidFill>
            <a:schemeClr val="tx1"/>
          </a:solidFill>
          <a:miter lim="800000"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UI Gothic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800" dirty="0" smtClean="0">
            <a:ea typeface="AR P丸ゴシック体E" panose="020F0900000000000000" pitchFamily="50" charset="-128"/>
          </a:defRPr>
        </a:defPPr>
      </a:lstStyle>
    </a:tx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181</Words>
  <Application>Microsoft Office PowerPoint</Application>
  <PresentationFormat>ユーザー設定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BIZ UDP明朝 Medium</vt:lpstr>
      <vt:lpstr>HGPｺﾞｼｯｸE</vt:lpstr>
      <vt:lpstr>HGP創英角ｺﾞｼｯｸUB</vt:lpstr>
      <vt:lpstr>ＭＳ Ｐゴシック</vt:lpstr>
      <vt:lpstr>MS UI Gothic</vt:lpstr>
      <vt:lpstr>ＭＳ ゴシック</vt:lpstr>
      <vt:lpstr>Yu Gothic UI Semilight</vt:lpstr>
      <vt:lpstr>メイリオ</vt:lpstr>
      <vt:lpstr>Arial</vt:lpstr>
      <vt:lpstr>Arial Black</vt:lpstr>
      <vt:lpstr>Calibri</vt:lpstr>
      <vt:lpstr>Impact</vt:lpstr>
      <vt:lpstr>Global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2025-09-22T07:32:28Z</dcterms:created>
  <dcterms:modified xsi:type="dcterms:W3CDTF">2025-09-24T08:05:03Z</dcterms:modified>
</cp:coreProperties>
</file>