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23" r:id="rId1"/>
  </p:sldMasterIdLst>
  <p:notesMasterIdLst>
    <p:notesMasterId r:id="rId22"/>
  </p:notesMasterIdLst>
  <p:sldIdLst>
    <p:sldId id="256" r:id="rId2"/>
    <p:sldId id="272" r:id="rId3"/>
    <p:sldId id="257" r:id="rId4"/>
    <p:sldId id="260" r:id="rId5"/>
    <p:sldId id="258" r:id="rId6"/>
    <p:sldId id="259" r:id="rId7"/>
    <p:sldId id="261" r:id="rId8"/>
    <p:sldId id="275" r:id="rId9"/>
    <p:sldId id="276" r:id="rId10"/>
    <p:sldId id="277" r:id="rId11"/>
    <p:sldId id="263" r:id="rId12"/>
    <p:sldId id="264" r:id="rId13"/>
    <p:sldId id="265" r:id="rId14"/>
    <p:sldId id="266" r:id="rId15"/>
    <p:sldId id="267" r:id="rId16"/>
    <p:sldId id="273" r:id="rId17"/>
    <p:sldId id="269" r:id="rId18"/>
    <p:sldId id="271" r:id="rId19"/>
    <p:sldId id="268" r:id="rId20"/>
    <p:sldId id="270" r:id="rId21"/>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38" autoAdjust="0"/>
    <p:restoredTop sz="94238" autoAdjust="0"/>
  </p:normalViewPr>
  <p:slideViewPr>
    <p:cSldViewPr snapToGrid="0">
      <p:cViewPr varScale="1">
        <p:scale>
          <a:sx n="61" d="100"/>
          <a:sy n="61" d="100"/>
        </p:scale>
        <p:origin x="1164" y="60"/>
      </p:cViewPr>
      <p:guideLst/>
    </p:cSldViewPr>
  </p:slideViewPr>
  <p:outlineViewPr>
    <p:cViewPr>
      <p:scale>
        <a:sx n="33" d="100"/>
        <a:sy n="33" d="100"/>
      </p:scale>
      <p:origin x="0" y="-2088"/>
    </p:cViewPr>
  </p:outlineViewPr>
  <p:notesTextViewPr>
    <p:cViewPr>
      <p:scale>
        <a:sx n="1" d="1"/>
        <a:sy n="1" d="1"/>
      </p:scale>
      <p:origin x="0" y="0"/>
    </p:cViewPr>
  </p:notesTextViewPr>
  <p:notesViewPr>
    <p:cSldViewPr snapToGrid="0">
      <p:cViewPr varScale="1">
        <p:scale>
          <a:sx n="55" d="100"/>
          <a:sy n="55" d="100"/>
        </p:scale>
        <p:origin x="288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C0C83A-F020-4F38-ACC7-15A9471E66B7}" type="datetimeFigureOut">
              <a:rPr kumimoji="1" lang="ja-JP" altLang="en-US" smtClean="0"/>
              <a:t>2022/2/5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4809F1-8978-42D6-A445-3C256EF73358}" type="slidenum">
              <a:rPr kumimoji="1" lang="ja-JP" altLang="en-US" smtClean="0"/>
              <a:t>‹#›</a:t>
            </a:fld>
            <a:endParaRPr kumimoji="1" lang="ja-JP" altLang="en-US"/>
          </a:p>
        </p:txBody>
      </p:sp>
    </p:spTree>
    <p:extLst>
      <p:ext uri="{BB962C8B-B14F-4D97-AF65-F5344CB8AC3E}">
        <p14:creationId xmlns:p14="http://schemas.microsoft.com/office/powerpoint/2010/main" val="20238823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84809F1-8978-42D6-A445-3C256EF73358}" type="slidenum">
              <a:rPr kumimoji="1" lang="ja-JP" altLang="en-US" smtClean="0"/>
              <a:t>16</a:t>
            </a:fld>
            <a:endParaRPr kumimoji="1" lang="ja-JP" altLang="en-US"/>
          </a:p>
        </p:txBody>
      </p:sp>
    </p:spTree>
    <p:extLst>
      <p:ext uri="{BB962C8B-B14F-4D97-AF65-F5344CB8AC3E}">
        <p14:creationId xmlns:p14="http://schemas.microsoft.com/office/powerpoint/2010/main" val="3327102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5592"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124852B-EA8B-49EB-9D6B-28A7B9B231D4}" type="datetime1">
              <a:rPr kumimoji="1" lang="ja-JP" altLang="en-US" smtClean="0"/>
              <a:t>2022/2/5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452B6C-023B-434A-82B3-78FE23FF88D4}" type="slidenum">
              <a:rPr kumimoji="1" lang="ja-JP" altLang="en-US" smtClean="0"/>
              <a:t>‹#›</a:t>
            </a:fld>
            <a:endParaRPr kumimoji="1" lang="ja-JP" altLang="en-US"/>
          </a:p>
        </p:txBody>
      </p:sp>
    </p:spTree>
    <p:extLst>
      <p:ext uri="{BB962C8B-B14F-4D97-AF65-F5344CB8AC3E}">
        <p14:creationId xmlns:p14="http://schemas.microsoft.com/office/powerpoint/2010/main" val="2408744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E2D9809-6F64-4D75-A508-73B9DCF619E9}" type="datetime1">
              <a:rPr kumimoji="1" lang="ja-JP" altLang="en-US" smtClean="0"/>
              <a:t>2022/2/5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452B6C-023B-434A-82B3-78FE23FF88D4}" type="slidenum">
              <a:rPr kumimoji="1" lang="ja-JP" altLang="en-US" smtClean="0"/>
              <a:t>‹#›</a:t>
            </a:fld>
            <a:endParaRPr kumimoji="1" lang="ja-JP" altLang="en-US"/>
          </a:p>
        </p:txBody>
      </p:sp>
    </p:spTree>
    <p:extLst>
      <p:ext uri="{BB962C8B-B14F-4D97-AF65-F5344CB8AC3E}">
        <p14:creationId xmlns:p14="http://schemas.microsoft.com/office/powerpoint/2010/main" val="4062522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5910ED5-E667-4253-9D34-7908410C05A5}" type="datetime1">
              <a:rPr kumimoji="1" lang="ja-JP" altLang="en-US" smtClean="0"/>
              <a:t>2022/2/5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452B6C-023B-434A-82B3-78FE23FF88D4}" type="slidenum">
              <a:rPr kumimoji="1" lang="ja-JP" altLang="en-US" smtClean="0"/>
              <a:t>‹#›</a:t>
            </a:fld>
            <a:endParaRPr kumimoji="1" lang="ja-JP" alt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97500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D2B7AC0-E61B-44B0-BBAC-64A618BD87FD}" type="datetime1">
              <a:rPr kumimoji="1" lang="ja-JP" altLang="en-US" smtClean="0"/>
              <a:t>2022/2/5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452B6C-023B-434A-82B3-78FE23FF88D4}" type="slidenum">
              <a:rPr kumimoji="1" lang="ja-JP" altLang="en-US" smtClean="0"/>
              <a:t>‹#›</a:t>
            </a:fld>
            <a:endParaRPr kumimoji="1" lang="ja-JP" altLang="en-US"/>
          </a:p>
        </p:txBody>
      </p:sp>
    </p:spTree>
    <p:extLst>
      <p:ext uri="{BB962C8B-B14F-4D97-AF65-F5344CB8AC3E}">
        <p14:creationId xmlns:p14="http://schemas.microsoft.com/office/powerpoint/2010/main" val="38194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682288-2546-484C-9683-20042A3E4619}" type="datetime1">
              <a:rPr kumimoji="1" lang="ja-JP" altLang="en-US" smtClean="0"/>
              <a:t>2022/2/5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452B6C-023B-434A-82B3-78FE23FF88D4}" type="slidenum">
              <a:rPr kumimoji="1" lang="ja-JP" altLang="en-US" smtClean="0"/>
              <a:t>‹#›</a:t>
            </a:fld>
            <a:endParaRPr kumimoji="1" lang="ja-JP" alt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63191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6DF1A3D-4610-4816-BB47-BE9B1FB198CE}" type="datetime1">
              <a:rPr kumimoji="1" lang="ja-JP" altLang="en-US" smtClean="0"/>
              <a:t>2022/2/5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452B6C-023B-434A-82B3-78FE23FF88D4}" type="slidenum">
              <a:rPr kumimoji="1" lang="ja-JP" altLang="en-US" smtClean="0"/>
              <a:t>‹#›</a:t>
            </a:fld>
            <a:endParaRPr kumimoji="1" lang="ja-JP" altLang="en-US"/>
          </a:p>
        </p:txBody>
      </p:sp>
    </p:spTree>
    <p:extLst>
      <p:ext uri="{BB962C8B-B14F-4D97-AF65-F5344CB8AC3E}">
        <p14:creationId xmlns:p14="http://schemas.microsoft.com/office/powerpoint/2010/main" val="14191581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80A6D6-FA6C-47D7-87FA-B833AA2BE521}" type="datetime1">
              <a:rPr kumimoji="1" lang="ja-JP" altLang="en-US" smtClean="0"/>
              <a:t>2022/2/5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452B6C-023B-434A-82B3-78FE23FF88D4}" type="slidenum">
              <a:rPr kumimoji="1" lang="ja-JP" altLang="en-US" smtClean="0"/>
              <a:t>‹#›</a:t>
            </a:fld>
            <a:endParaRPr kumimoji="1" lang="ja-JP" altLang="en-US"/>
          </a:p>
        </p:txBody>
      </p:sp>
    </p:spTree>
    <p:extLst>
      <p:ext uri="{BB962C8B-B14F-4D97-AF65-F5344CB8AC3E}">
        <p14:creationId xmlns:p14="http://schemas.microsoft.com/office/powerpoint/2010/main" val="21395870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53F1A0-3288-48B9-B602-853CA7C9EC8D}" type="datetime1">
              <a:rPr kumimoji="1" lang="ja-JP" altLang="en-US" smtClean="0"/>
              <a:t>2022/2/5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452B6C-023B-434A-82B3-78FE23FF88D4}" type="slidenum">
              <a:rPr kumimoji="1" lang="ja-JP" altLang="en-US" smtClean="0"/>
              <a:t>‹#›</a:t>
            </a:fld>
            <a:endParaRPr kumimoji="1" lang="ja-JP" altLang="en-US"/>
          </a:p>
        </p:txBody>
      </p:sp>
    </p:spTree>
    <p:extLst>
      <p:ext uri="{BB962C8B-B14F-4D97-AF65-F5344CB8AC3E}">
        <p14:creationId xmlns:p14="http://schemas.microsoft.com/office/powerpoint/2010/main" val="3459715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C988390-974C-4B27-A731-54EBD53C78C6}" type="datetime1">
              <a:rPr kumimoji="1" lang="ja-JP" altLang="en-US" smtClean="0"/>
              <a:t>2022/2/5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9254669" y="6420187"/>
            <a:ext cx="555358" cy="365125"/>
          </a:xfrm>
        </p:spPr>
        <p:txBody>
          <a:bodyPr/>
          <a:lstStyle>
            <a:lvl1pPr>
              <a:defRPr sz="2000" b="1">
                <a:solidFill>
                  <a:schemeClr val="tx1"/>
                </a:solidFill>
              </a:defRPr>
            </a:lvl1pPr>
          </a:lstStyle>
          <a:p>
            <a:fld id="{CF452B6C-023B-434A-82B3-78FE23FF88D4}" type="slidenum">
              <a:rPr kumimoji="1" lang="ja-JP" altLang="en-US" smtClean="0"/>
              <a:pPr/>
              <a:t>‹#›</a:t>
            </a:fld>
            <a:endParaRPr kumimoji="1" lang="ja-JP" altLang="en-US"/>
          </a:p>
        </p:txBody>
      </p:sp>
    </p:spTree>
    <p:extLst>
      <p:ext uri="{BB962C8B-B14F-4D97-AF65-F5344CB8AC3E}">
        <p14:creationId xmlns:p14="http://schemas.microsoft.com/office/powerpoint/2010/main" val="3068514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22BB212-5881-40EC-A83F-CCAEB9C26820}" type="datetime1">
              <a:rPr kumimoji="1" lang="ja-JP" altLang="en-US" smtClean="0"/>
              <a:t>2022/2/5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452B6C-023B-434A-82B3-78FE23FF88D4}" type="slidenum">
              <a:rPr kumimoji="1" lang="ja-JP" altLang="en-US" smtClean="0"/>
              <a:t>‹#›</a:t>
            </a:fld>
            <a:endParaRPr kumimoji="1" lang="ja-JP" altLang="en-US"/>
          </a:p>
        </p:txBody>
      </p:sp>
    </p:spTree>
    <p:extLst>
      <p:ext uri="{BB962C8B-B14F-4D97-AF65-F5344CB8AC3E}">
        <p14:creationId xmlns:p14="http://schemas.microsoft.com/office/powerpoint/2010/main" val="2834603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2FCC219-8B21-4A85-9E73-83229D12239F}" type="datetime1">
              <a:rPr kumimoji="1" lang="ja-JP" altLang="en-US" smtClean="0"/>
              <a:t>2022/2/5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452B6C-023B-434A-82B3-78FE23FF88D4}" type="slidenum">
              <a:rPr kumimoji="1" lang="ja-JP" altLang="en-US" smtClean="0"/>
              <a:t>‹#›</a:t>
            </a:fld>
            <a:endParaRPr kumimoji="1" lang="ja-JP" altLang="en-US"/>
          </a:p>
        </p:txBody>
      </p:sp>
    </p:spTree>
    <p:extLst>
      <p:ext uri="{BB962C8B-B14F-4D97-AF65-F5344CB8AC3E}">
        <p14:creationId xmlns:p14="http://schemas.microsoft.com/office/powerpoint/2010/main" val="969309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956F77A-536A-468F-B0AF-8DF67054F637}" type="datetime1">
              <a:rPr kumimoji="1" lang="ja-JP" altLang="en-US" smtClean="0"/>
              <a:t>2022/2/5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F452B6C-023B-434A-82B3-78FE23FF88D4}" type="slidenum">
              <a:rPr kumimoji="1" lang="ja-JP" altLang="en-US" smtClean="0"/>
              <a:t>‹#›</a:t>
            </a:fld>
            <a:endParaRPr kumimoji="1" lang="ja-JP" altLang="en-US"/>
          </a:p>
        </p:txBody>
      </p:sp>
    </p:spTree>
    <p:extLst>
      <p:ext uri="{BB962C8B-B14F-4D97-AF65-F5344CB8AC3E}">
        <p14:creationId xmlns:p14="http://schemas.microsoft.com/office/powerpoint/2010/main" val="219145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9F894BF-A3B3-45DD-99A3-1DD1D2CED708}" type="datetime1">
              <a:rPr kumimoji="1" lang="ja-JP" altLang="en-US" smtClean="0"/>
              <a:t>2022/2/5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F452B6C-023B-434A-82B3-78FE23FF88D4}" type="slidenum">
              <a:rPr kumimoji="1" lang="ja-JP" altLang="en-US" smtClean="0"/>
              <a:t>‹#›</a:t>
            </a:fld>
            <a:endParaRPr kumimoji="1" lang="ja-JP" altLang="en-US"/>
          </a:p>
        </p:txBody>
      </p:sp>
    </p:spTree>
    <p:extLst>
      <p:ext uri="{BB962C8B-B14F-4D97-AF65-F5344CB8AC3E}">
        <p14:creationId xmlns:p14="http://schemas.microsoft.com/office/powerpoint/2010/main" val="911376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11970-14E7-4974-8964-8D3B8DAA1844}" type="datetime1">
              <a:rPr kumimoji="1" lang="ja-JP" altLang="en-US" smtClean="0"/>
              <a:t>2022/2/5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F452B6C-023B-434A-82B3-78FE23FF88D4}" type="slidenum">
              <a:rPr kumimoji="1" lang="ja-JP" altLang="en-US" smtClean="0"/>
              <a:t>‹#›</a:t>
            </a:fld>
            <a:endParaRPr kumimoji="1" lang="ja-JP" altLang="en-US"/>
          </a:p>
        </p:txBody>
      </p:sp>
    </p:spTree>
    <p:extLst>
      <p:ext uri="{BB962C8B-B14F-4D97-AF65-F5344CB8AC3E}">
        <p14:creationId xmlns:p14="http://schemas.microsoft.com/office/powerpoint/2010/main" val="536527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02B0331-288A-472B-BDDE-4BE124A44845}" type="datetime1">
              <a:rPr kumimoji="1" lang="ja-JP" altLang="en-US" smtClean="0"/>
              <a:t>2022/2/5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452B6C-023B-434A-82B3-78FE23FF88D4}" type="slidenum">
              <a:rPr kumimoji="1" lang="ja-JP" altLang="en-US" smtClean="0"/>
              <a:t>‹#›</a:t>
            </a:fld>
            <a:endParaRPr kumimoji="1" lang="ja-JP" altLang="en-US"/>
          </a:p>
        </p:txBody>
      </p:sp>
    </p:spTree>
    <p:extLst>
      <p:ext uri="{BB962C8B-B14F-4D97-AF65-F5344CB8AC3E}">
        <p14:creationId xmlns:p14="http://schemas.microsoft.com/office/powerpoint/2010/main" val="890489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D6D616-C814-41C9-90D0-E5657024A51A}" type="datetime1">
              <a:rPr kumimoji="1" lang="ja-JP" altLang="en-US" smtClean="0"/>
              <a:t>2022/2/5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452B6C-023B-434A-82B3-78FE23FF88D4}" type="slidenum">
              <a:rPr kumimoji="1" lang="ja-JP" altLang="en-US" smtClean="0"/>
              <a:t>‹#›</a:t>
            </a:fld>
            <a:endParaRPr kumimoji="1" lang="ja-JP" altLang="en-US"/>
          </a:p>
        </p:txBody>
      </p:sp>
    </p:spTree>
    <p:extLst>
      <p:ext uri="{BB962C8B-B14F-4D97-AF65-F5344CB8AC3E}">
        <p14:creationId xmlns:p14="http://schemas.microsoft.com/office/powerpoint/2010/main" val="259653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2" y="-8468"/>
            <a:ext cx="9935593"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C472A8-701E-4798-8298-5D125A4847F9}" type="datetime1">
              <a:rPr kumimoji="1" lang="ja-JP" altLang="en-US" smtClean="0"/>
              <a:t>2022/2/5</a:t>
            </a:fld>
            <a:endParaRPr kumimoji="1" lang="ja-JP" altLang="en-US"/>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CF452B6C-023B-434A-82B3-78FE23FF88D4}" type="slidenum">
              <a:rPr kumimoji="1" lang="ja-JP" altLang="en-US" smtClean="0"/>
              <a:t>‹#›</a:t>
            </a:fld>
            <a:endParaRPr kumimoji="1" lang="ja-JP" altLang="en-US"/>
          </a:p>
        </p:txBody>
      </p:sp>
    </p:spTree>
    <p:extLst>
      <p:ext uri="{BB962C8B-B14F-4D97-AF65-F5344CB8AC3E}">
        <p14:creationId xmlns:p14="http://schemas.microsoft.com/office/powerpoint/2010/main" val="3255011899"/>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836" r:id="rId13"/>
    <p:sldLayoutId id="2147483837" r:id="rId14"/>
    <p:sldLayoutId id="2147483838" r:id="rId15"/>
    <p:sldLayoutId id="2147483839"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EF6EB6-256C-4B93-9F05-A6BEA8393397}"/>
              </a:ext>
            </a:extLst>
          </p:cNvPr>
          <p:cNvSpPr>
            <a:spLocks noGrp="1"/>
          </p:cNvSpPr>
          <p:nvPr>
            <p:ph type="ctrTitle"/>
          </p:nvPr>
        </p:nvSpPr>
        <p:spPr>
          <a:xfrm>
            <a:off x="340960" y="2404533"/>
            <a:ext cx="7650546" cy="1646302"/>
          </a:xfrm>
        </p:spPr>
        <p:txBody>
          <a:bodyPr/>
          <a:lstStyle/>
          <a:p>
            <a:r>
              <a:rPr kumimoji="1" lang="ja-JP" altLang="en-US" sz="3600" dirty="0"/>
              <a:t>自由研究レポート</a:t>
            </a:r>
            <a:br>
              <a:rPr kumimoji="1" lang="en-US" altLang="ja-JP" dirty="0"/>
            </a:br>
            <a:r>
              <a:rPr kumimoji="1" lang="ja-JP" altLang="en-US" sz="4800" dirty="0"/>
              <a:t>桜川は何故氾濫するのか？</a:t>
            </a:r>
            <a:br>
              <a:rPr kumimoji="1" lang="en-US" altLang="ja-JP" sz="4800" dirty="0"/>
            </a:br>
            <a:r>
              <a:rPr lang="ja-JP" altLang="en-US" sz="2800" dirty="0"/>
              <a:t>立体</a:t>
            </a:r>
            <a:r>
              <a:rPr kumimoji="1" lang="ja-JP" altLang="en-US" sz="2800" dirty="0"/>
              <a:t>地形図による河川流域の</a:t>
            </a:r>
            <a:r>
              <a:rPr lang="ja-JP" altLang="en-US" sz="2800" dirty="0"/>
              <a:t>読み取り</a:t>
            </a:r>
            <a:endParaRPr kumimoji="1" lang="ja-JP" altLang="en-US" dirty="0"/>
          </a:p>
        </p:txBody>
      </p:sp>
      <p:sp>
        <p:nvSpPr>
          <p:cNvPr id="3" name="字幕 2">
            <a:extLst>
              <a:ext uri="{FF2B5EF4-FFF2-40B4-BE49-F238E27FC236}">
                <a16:creationId xmlns:a16="http://schemas.microsoft.com/office/drawing/2014/main" id="{4627FB37-684D-4570-AB45-D3990FC539B8}"/>
              </a:ext>
            </a:extLst>
          </p:cNvPr>
          <p:cNvSpPr>
            <a:spLocks noGrp="1"/>
          </p:cNvSpPr>
          <p:nvPr>
            <p:ph type="subTitle" idx="1"/>
          </p:nvPr>
        </p:nvSpPr>
        <p:spPr/>
        <p:txBody>
          <a:bodyPr>
            <a:normAutofit fontScale="92500" lnSpcReduction="10000"/>
          </a:bodyPr>
          <a:lstStyle/>
          <a:p>
            <a:r>
              <a:rPr lang="ja-JP" altLang="en-US" dirty="0"/>
              <a:t>茨城県立並木中等教育学校</a:t>
            </a:r>
            <a:endParaRPr lang="en-US" altLang="ja-JP" dirty="0"/>
          </a:p>
          <a:p>
            <a:r>
              <a:rPr kumimoji="1" lang="ja-JP" altLang="en-US" dirty="0"/>
              <a:t>１年</a:t>
            </a:r>
            <a:r>
              <a:rPr lang="ja-JP" altLang="en-US" dirty="0"/>
              <a:t>Ｃ</a:t>
            </a:r>
            <a:r>
              <a:rPr kumimoji="1" lang="ja-JP" altLang="en-US" dirty="0"/>
              <a:t>組</a:t>
            </a:r>
            <a:endParaRPr kumimoji="1" lang="en-US" altLang="ja-JP" dirty="0"/>
          </a:p>
          <a:p>
            <a:r>
              <a:rPr lang="ja-JP" altLang="en-US" sz="2200" dirty="0"/>
              <a:t>吉田　宙</a:t>
            </a:r>
            <a:endParaRPr kumimoji="1" lang="ja-JP" altLang="en-US" sz="2200" dirty="0"/>
          </a:p>
        </p:txBody>
      </p:sp>
    </p:spTree>
    <p:extLst>
      <p:ext uri="{BB962C8B-B14F-4D97-AF65-F5344CB8AC3E}">
        <p14:creationId xmlns:p14="http://schemas.microsoft.com/office/powerpoint/2010/main" val="78886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411E9C-8D59-4726-8C7E-CA2926B70101}"/>
              </a:ext>
            </a:extLst>
          </p:cNvPr>
          <p:cNvSpPr>
            <a:spLocks noGrp="1"/>
          </p:cNvSpPr>
          <p:nvPr>
            <p:ph type="title"/>
          </p:nvPr>
        </p:nvSpPr>
        <p:spPr/>
        <p:txBody>
          <a:bodyPr/>
          <a:lstStyle/>
          <a:p>
            <a:r>
              <a:rPr kumimoji="1" lang="ja-JP" altLang="en-US" dirty="0"/>
              <a:t>研究の経過：現地踏査③</a:t>
            </a:r>
          </a:p>
        </p:txBody>
      </p:sp>
      <p:graphicFrame>
        <p:nvGraphicFramePr>
          <p:cNvPr id="4" name="表 4">
            <a:extLst>
              <a:ext uri="{FF2B5EF4-FFF2-40B4-BE49-F238E27FC236}">
                <a16:creationId xmlns:a16="http://schemas.microsoft.com/office/drawing/2014/main" id="{3CD4ADBE-A2F3-4524-89BE-2AC296952835}"/>
              </a:ext>
            </a:extLst>
          </p:cNvPr>
          <p:cNvGraphicFramePr>
            <a:graphicFrameLocks noGrp="1"/>
          </p:cNvGraphicFramePr>
          <p:nvPr>
            <p:ph idx="1"/>
            <p:extLst>
              <p:ext uri="{D42A27DB-BD31-4B8C-83A1-F6EECF244321}">
                <p14:modId xmlns:p14="http://schemas.microsoft.com/office/powerpoint/2010/main" val="3341288593"/>
              </p:ext>
            </p:extLst>
          </p:nvPr>
        </p:nvGraphicFramePr>
        <p:xfrm>
          <a:off x="660400" y="1689652"/>
          <a:ext cx="8470348" cy="5043175"/>
        </p:xfrm>
        <a:graphic>
          <a:graphicData uri="http://schemas.openxmlformats.org/drawingml/2006/table">
            <a:tbl>
              <a:tblPr bandRow="1">
                <a:tableStyleId>{5C22544A-7EE6-4342-B048-85BDC9FD1C3A}</a:tableStyleId>
              </a:tblPr>
              <a:tblGrid>
                <a:gridCol w="1816868">
                  <a:extLst>
                    <a:ext uri="{9D8B030D-6E8A-4147-A177-3AD203B41FA5}">
                      <a16:colId xmlns:a16="http://schemas.microsoft.com/office/drawing/2014/main" val="2350302927"/>
                    </a:ext>
                  </a:extLst>
                </a:gridCol>
                <a:gridCol w="6653480">
                  <a:extLst>
                    <a:ext uri="{9D8B030D-6E8A-4147-A177-3AD203B41FA5}">
                      <a16:colId xmlns:a16="http://schemas.microsoft.com/office/drawing/2014/main" val="2246959710"/>
                    </a:ext>
                  </a:extLst>
                </a:gridCol>
              </a:tblGrid>
              <a:tr h="0">
                <a:tc>
                  <a:txBody>
                    <a:bodyPr/>
                    <a:lstStyle/>
                    <a:p>
                      <a:r>
                        <a:rPr kumimoji="1" lang="ja-JP" altLang="en-US" dirty="0"/>
                        <a:t>地点７</a:t>
                      </a:r>
                    </a:p>
                    <a:p>
                      <a:pPr algn="r"/>
                      <a:r>
                        <a:rPr kumimoji="1" lang="ja-JP" altLang="en-US" dirty="0"/>
                        <a:t>目的</a:t>
                      </a:r>
                    </a:p>
                    <a:p>
                      <a:endParaRPr kumimoji="1" lang="ja-JP" altLang="en-US" dirty="0"/>
                    </a:p>
                    <a:p>
                      <a:pPr algn="r"/>
                      <a:r>
                        <a:rPr kumimoji="1" lang="ja-JP" altLang="en-US" dirty="0"/>
                        <a:t>現地の特徴</a:t>
                      </a:r>
                    </a:p>
                  </a:txBody>
                  <a:tcPr/>
                </a:tc>
                <a:tc>
                  <a:txBody>
                    <a:bodyPr/>
                    <a:lstStyle/>
                    <a:p>
                      <a:r>
                        <a:rPr kumimoji="1" lang="ja-JP" altLang="en-US" dirty="0"/>
                        <a:t>涸沼川中流　北関東自動車道付近　</a:t>
                      </a:r>
                      <a:endParaRPr kumimoji="1" lang="en-US" altLang="ja-JP" dirty="0"/>
                    </a:p>
                    <a:p>
                      <a:r>
                        <a:rPr kumimoji="1" lang="ja-JP" altLang="en-US" dirty="0"/>
                        <a:t>涸沼川の上・中流域に降った雨水が集まり、氾濫の危険が高いと思われる場所の様子を調べる。</a:t>
                      </a:r>
                    </a:p>
                    <a:p>
                      <a:pPr marL="285750" indent="-285750">
                        <a:buFont typeface="Arial" panose="020B0604020202020204" pitchFamily="34" charset="0"/>
                        <a:buChar char="•"/>
                      </a:pPr>
                      <a:r>
                        <a:rPr kumimoji="1" lang="ja-JP" altLang="en-US" dirty="0"/>
                        <a:t>河川敷がほとんどない。</a:t>
                      </a:r>
                    </a:p>
                    <a:p>
                      <a:pPr marL="285750" indent="-285750">
                        <a:buFont typeface="Arial" panose="020B0604020202020204" pitchFamily="34" charset="0"/>
                        <a:buChar char="•"/>
                      </a:pPr>
                      <a:r>
                        <a:rPr kumimoji="1" lang="ja-JP" altLang="en-US" dirty="0"/>
                        <a:t>川岸が崖になっており、グランドキャニオンのような地形だった。</a:t>
                      </a:r>
                    </a:p>
                    <a:p>
                      <a:pPr marL="285750" indent="-285750">
                        <a:buFont typeface="Arial" panose="020B0604020202020204" pitchFamily="34" charset="0"/>
                        <a:buChar char="•"/>
                      </a:pPr>
                      <a:r>
                        <a:rPr kumimoji="1" lang="ja-JP" altLang="en-US" dirty="0"/>
                        <a:t>周辺に建物は少なかった。</a:t>
                      </a:r>
                    </a:p>
                  </a:txBody>
                  <a:tcPr/>
                </a:tc>
                <a:extLst>
                  <a:ext uri="{0D108BD9-81ED-4DB2-BD59-A6C34878D82A}">
                    <a16:rowId xmlns:a16="http://schemas.microsoft.com/office/drawing/2014/main" val="1615444923"/>
                  </a:ext>
                </a:extLst>
              </a:tr>
              <a:tr h="1294135">
                <a:tc>
                  <a:txBody>
                    <a:bodyPr/>
                    <a:lstStyle/>
                    <a:p>
                      <a:r>
                        <a:rPr kumimoji="1" lang="ja-JP" altLang="en-US" dirty="0"/>
                        <a:t>地点８</a:t>
                      </a:r>
                    </a:p>
                    <a:p>
                      <a:pPr algn="r"/>
                      <a:r>
                        <a:rPr kumimoji="1" lang="ja-JP" altLang="en-US" dirty="0"/>
                        <a:t>目的</a:t>
                      </a:r>
                    </a:p>
                    <a:p>
                      <a:pPr algn="r"/>
                      <a:r>
                        <a:rPr kumimoji="1" lang="ja-JP" altLang="en-US" dirty="0"/>
                        <a:t>現地の特徴</a:t>
                      </a:r>
                    </a:p>
                  </a:txBody>
                  <a:tcPr/>
                </a:tc>
                <a:tc>
                  <a:txBody>
                    <a:bodyPr/>
                    <a:lstStyle/>
                    <a:p>
                      <a:r>
                        <a:rPr kumimoji="1" lang="ja-JP" altLang="en-US" dirty="0"/>
                        <a:t>桜川と涸沼川の分水嶺上　鍬柄山付近</a:t>
                      </a:r>
                      <a:endParaRPr kumimoji="1" lang="en-US" altLang="ja-JP" dirty="0"/>
                    </a:p>
                    <a:p>
                      <a:r>
                        <a:rPr kumimoji="1" lang="ja-JP" altLang="en-US" dirty="0"/>
                        <a:t>桜川と涸沼川の分水嶺の様子を観察する。</a:t>
                      </a:r>
                    </a:p>
                    <a:p>
                      <a:pPr marL="285750" indent="-285750">
                        <a:buFont typeface="Arial" panose="020B0604020202020204" pitchFamily="34" charset="0"/>
                        <a:buChar char="•"/>
                      </a:pPr>
                      <a:r>
                        <a:rPr kumimoji="1" lang="ja-JP" altLang="en-US" dirty="0"/>
                        <a:t>笠間市と桜川市の境界に沿って、この地点の道を横切るようにして、分水嶺がのびていた。</a:t>
                      </a:r>
                    </a:p>
                    <a:p>
                      <a:pPr marL="285750" indent="-285750">
                        <a:buFont typeface="Arial" panose="020B0604020202020204" pitchFamily="34" charset="0"/>
                        <a:buChar char="•"/>
                      </a:pPr>
                      <a:r>
                        <a:rPr kumimoji="1" lang="ja-JP" altLang="en-US" dirty="0"/>
                        <a:t>その道は、土地を削ってできていたので、分水嶺が分かりやすかった。</a:t>
                      </a:r>
                    </a:p>
                  </a:txBody>
                  <a:tcPr/>
                </a:tc>
                <a:extLst>
                  <a:ext uri="{0D108BD9-81ED-4DB2-BD59-A6C34878D82A}">
                    <a16:rowId xmlns:a16="http://schemas.microsoft.com/office/drawing/2014/main" val="2528079870"/>
                  </a:ext>
                </a:extLst>
              </a:tr>
              <a:tr h="1294135">
                <a:tc>
                  <a:txBody>
                    <a:bodyPr/>
                    <a:lstStyle/>
                    <a:p>
                      <a:r>
                        <a:rPr kumimoji="1" lang="ja-JP" altLang="en-US" dirty="0"/>
                        <a:t>地点９</a:t>
                      </a:r>
                    </a:p>
                    <a:p>
                      <a:pPr algn="r"/>
                      <a:r>
                        <a:rPr kumimoji="1" lang="ja-JP" altLang="en-US" dirty="0"/>
                        <a:t>目的</a:t>
                      </a:r>
                    </a:p>
                    <a:p>
                      <a:pPr algn="r"/>
                      <a:r>
                        <a:rPr kumimoji="1" lang="ja-JP" altLang="en-US" dirty="0"/>
                        <a:t>現地の特徴</a:t>
                      </a:r>
                    </a:p>
                    <a:p>
                      <a:endParaRPr kumimoji="1" lang="ja-JP" altLang="en-US" dirty="0"/>
                    </a:p>
                  </a:txBody>
                  <a:tcPr/>
                </a:tc>
                <a:tc>
                  <a:txBody>
                    <a:bodyPr/>
                    <a:lstStyle/>
                    <a:p>
                      <a:r>
                        <a:rPr kumimoji="1" lang="ja-JP" altLang="en-US" dirty="0"/>
                        <a:t>　桜川本流水源地　鏡ヶ池</a:t>
                      </a:r>
                      <a:endParaRPr kumimoji="1" lang="en-US" altLang="ja-JP" dirty="0"/>
                    </a:p>
                    <a:p>
                      <a:r>
                        <a:rPr kumimoji="1" lang="ja-JP" altLang="en-US" dirty="0"/>
                        <a:t>桜川の本流の水源地の様子を観察する。</a:t>
                      </a:r>
                    </a:p>
                    <a:p>
                      <a:pPr marL="285750" indent="-285750">
                        <a:buFont typeface="Arial" panose="020B0604020202020204" pitchFamily="34" charset="0"/>
                        <a:buChar char="•"/>
                      </a:pPr>
                      <a:r>
                        <a:rPr kumimoji="1" lang="ja-JP" altLang="en-US" dirty="0"/>
                        <a:t>桜川の本流の水源地は、「鏡ヶ池」という有名な池だった。</a:t>
                      </a:r>
                    </a:p>
                    <a:p>
                      <a:pPr marL="285750" indent="-285750">
                        <a:buFont typeface="Arial" panose="020B0604020202020204" pitchFamily="34" charset="0"/>
                        <a:buChar char="•"/>
                      </a:pPr>
                      <a:r>
                        <a:rPr kumimoji="1" lang="ja-JP" altLang="en-US" dirty="0"/>
                        <a:t>まわりには記念碑のようなものが数多く並んでいた。</a:t>
                      </a:r>
                    </a:p>
                  </a:txBody>
                  <a:tcPr/>
                </a:tc>
                <a:extLst>
                  <a:ext uri="{0D108BD9-81ED-4DB2-BD59-A6C34878D82A}">
                    <a16:rowId xmlns:a16="http://schemas.microsoft.com/office/drawing/2014/main" val="421628432"/>
                  </a:ext>
                </a:extLst>
              </a:tr>
            </a:tbl>
          </a:graphicData>
        </a:graphic>
      </p:graphicFrame>
      <p:sp>
        <p:nvSpPr>
          <p:cNvPr id="3" name="スライド番号プレースホルダー 2">
            <a:extLst>
              <a:ext uri="{FF2B5EF4-FFF2-40B4-BE49-F238E27FC236}">
                <a16:creationId xmlns:a16="http://schemas.microsoft.com/office/drawing/2014/main" id="{3C8E451B-CBF7-490A-8B80-9B629AF3820F}"/>
              </a:ext>
            </a:extLst>
          </p:cNvPr>
          <p:cNvSpPr>
            <a:spLocks noGrp="1"/>
          </p:cNvSpPr>
          <p:nvPr>
            <p:ph type="sldNum" sz="quarter" idx="12"/>
          </p:nvPr>
        </p:nvSpPr>
        <p:spPr/>
        <p:txBody>
          <a:bodyPr/>
          <a:lstStyle/>
          <a:p>
            <a:fld id="{CF452B6C-023B-434A-82B3-78FE23FF88D4}" type="slidenum">
              <a:rPr kumimoji="1" lang="ja-JP" altLang="en-US" smtClean="0"/>
              <a:t>10</a:t>
            </a:fld>
            <a:endParaRPr kumimoji="1" lang="ja-JP" altLang="en-US"/>
          </a:p>
        </p:txBody>
      </p:sp>
    </p:spTree>
    <p:extLst>
      <p:ext uri="{BB962C8B-B14F-4D97-AF65-F5344CB8AC3E}">
        <p14:creationId xmlns:p14="http://schemas.microsoft.com/office/powerpoint/2010/main" val="1122677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AF5F3E-1E88-4795-A091-C436F62B03FD}"/>
              </a:ext>
            </a:extLst>
          </p:cNvPr>
          <p:cNvSpPr>
            <a:spLocks noGrp="1"/>
          </p:cNvSpPr>
          <p:nvPr>
            <p:ph type="title"/>
          </p:nvPr>
        </p:nvSpPr>
        <p:spPr/>
        <p:txBody>
          <a:bodyPr/>
          <a:lstStyle/>
          <a:p>
            <a:r>
              <a:rPr kumimoji="1" lang="ja-JP" altLang="en-US" dirty="0"/>
              <a:t>研究の経過：現地踏査：まとめ</a:t>
            </a:r>
          </a:p>
        </p:txBody>
      </p:sp>
      <p:sp>
        <p:nvSpPr>
          <p:cNvPr id="3" name="コンテンツ プレースホルダー 2">
            <a:extLst>
              <a:ext uri="{FF2B5EF4-FFF2-40B4-BE49-F238E27FC236}">
                <a16:creationId xmlns:a16="http://schemas.microsoft.com/office/drawing/2014/main" id="{7ECF88D3-2000-4CE6-93DB-ED1FC647EB6F}"/>
              </a:ext>
            </a:extLst>
          </p:cNvPr>
          <p:cNvSpPr>
            <a:spLocks noGrp="1"/>
          </p:cNvSpPr>
          <p:nvPr>
            <p:ph idx="1"/>
          </p:nvPr>
        </p:nvSpPr>
        <p:spPr>
          <a:xfrm>
            <a:off x="660398" y="2160590"/>
            <a:ext cx="7274733" cy="3880773"/>
          </a:xfrm>
        </p:spPr>
        <p:txBody>
          <a:bodyPr>
            <a:normAutofit/>
          </a:bodyPr>
          <a:lstStyle/>
          <a:p>
            <a:r>
              <a:rPr kumimoji="1" lang="ja-JP" altLang="en-US" sz="2400" dirty="0"/>
              <a:t>桜川中流（つくば市北部）には、広大な桜川上流域からの大量の雨水が集まる場所がある。</a:t>
            </a:r>
            <a:endParaRPr kumimoji="1" lang="en-US" altLang="ja-JP" sz="2400" dirty="0"/>
          </a:p>
          <a:p>
            <a:r>
              <a:rPr lang="ja-JP" altLang="en-US" sz="2400" dirty="0"/>
              <a:t>涸沼川にも、その広い上流域から流れてくる多量の雨水が集まる場所がある。</a:t>
            </a:r>
          </a:p>
          <a:p>
            <a:r>
              <a:rPr lang="ja-JP" altLang="en-US" sz="2400" dirty="0"/>
              <a:t>分水嶺は、人里離れた山奥にも、街の中にもある。</a:t>
            </a:r>
            <a:endParaRPr lang="en-US" altLang="ja-JP" sz="2400" dirty="0"/>
          </a:p>
          <a:p>
            <a:r>
              <a:rPr kumimoji="1" lang="ja-JP" altLang="en-US" sz="2400" dirty="0"/>
              <a:t>川の水源は、水田の水路や池であることが多い。</a:t>
            </a:r>
            <a:endParaRPr kumimoji="1" lang="en-US" altLang="ja-JP" sz="2400" dirty="0"/>
          </a:p>
        </p:txBody>
      </p:sp>
      <p:sp>
        <p:nvSpPr>
          <p:cNvPr id="4" name="スライド番号プレースホルダー 3">
            <a:extLst>
              <a:ext uri="{FF2B5EF4-FFF2-40B4-BE49-F238E27FC236}">
                <a16:creationId xmlns:a16="http://schemas.microsoft.com/office/drawing/2014/main" id="{26BC68A1-B712-4200-9515-1F1175E941F0}"/>
              </a:ext>
            </a:extLst>
          </p:cNvPr>
          <p:cNvSpPr>
            <a:spLocks noGrp="1"/>
          </p:cNvSpPr>
          <p:nvPr>
            <p:ph type="sldNum" sz="quarter" idx="12"/>
          </p:nvPr>
        </p:nvSpPr>
        <p:spPr/>
        <p:txBody>
          <a:bodyPr/>
          <a:lstStyle/>
          <a:p>
            <a:fld id="{CF452B6C-023B-434A-82B3-78FE23FF88D4}" type="slidenum">
              <a:rPr kumimoji="1" lang="ja-JP" altLang="en-US" smtClean="0"/>
              <a:t>11</a:t>
            </a:fld>
            <a:endParaRPr kumimoji="1" lang="ja-JP" altLang="en-US"/>
          </a:p>
        </p:txBody>
      </p:sp>
    </p:spTree>
    <p:extLst>
      <p:ext uri="{BB962C8B-B14F-4D97-AF65-F5344CB8AC3E}">
        <p14:creationId xmlns:p14="http://schemas.microsoft.com/office/powerpoint/2010/main" val="460635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21A19B-D37E-44E5-A22A-6155D6878D44}"/>
              </a:ext>
            </a:extLst>
          </p:cNvPr>
          <p:cNvSpPr>
            <a:spLocks noGrp="1"/>
          </p:cNvSpPr>
          <p:nvPr>
            <p:ph type="title"/>
          </p:nvPr>
        </p:nvSpPr>
        <p:spPr/>
        <p:txBody>
          <a:bodyPr/>
          <a:lstStyle/>
          <a:p>
            <a:r>
              <a:rPr kumimoji="1" lang="ja-JP" altLang="en-US" dirty="0"/>
              <a:t>研究の結果：桜川流域の特徴</a:t>
            </a:r>
          </a:p>
        </p:txBody>
      </p:sp>
      <p:sp>
        <p:nvSpPr>
          <p:cNvPr id="3" name="コンテンツ プレースホルダー 2">
            <a:extLst>
              <a:ext uri="{FF2B5EF4-FFF2-40B4-BE49-F238E27FC236}">
                <a16:creationId xmlns:a16="http://schemas.microsoft.com/office/drawing/2014/main" id="{3DF86F80-1FBE-4EEB-AAE2-B938EA585872}"/>
              </a:ext>
            </a:extLst>
          </p:cNvPr>
          <p:cNvSpPr>
            <a:spLocks noGrp="1"/>
          </p:cNvSpPr>
          <p:nvPr>
            <p:ph idx="1"/>
          </p:nvPr>
        </p:nvSpPr>
        <p:spPr>
          <a:xfrm>
            <a:off x="660400" y="2160590"/>
            <a:ext cx="6876690" cy="4087810"/>
          </a:xfrm>
        </p:spPr>
        <p:txBody>
          <a:bodyPr>
            <a:normAutofit/>
          </a:bodyPr>
          <a:lstStyle/>
          <a:p>
            <a:r>
              <a:rPr kumimoji="1" lang="ja-JP" altLang="en-US" sz="2400" dirty="0"/>
              <a:t>桜川は、桜川市から筑西市東部にかけて広がる大きな上流域を持つ。</a:t>
            </a:r>
            <a:endParaRPr kumimoji="1" lang="en-US" altLang="ja-JP" sz="2400" dirty="0"/>
          </a:p>
          <a:p>
            <a:r>
              <a:rPr kumimoji="1" lang="ja-JP" altLang="en-US" sz="2400" dirty="0"/>
              <a:t>その広大な土地の中に降った大量の雨水は、つくば市北部の、狭い河川敷を持つ中流で集められ、霞ヶ浦にそそぐことが分かった。</a:t>
            </a:r>
            <a:endParaRPr kumimoji="1" lang="en-US" altLang="ja-JP" sz="2400" dirty="0"/>
          </a:p>
          <a:p>
            <a:r>
              <a:rPr lang="ja-JP" altLang="en-US" sz="2400" dirty="0"/>
              <a:t>桜川の水源地は、水田の水路か池となっていた。</a:t>
            </a:r>
            <a:endParaRPr kumimoji="1" lang="en-US" altLang="ja-JP" sz="2400" dirty="0"/>
          </a:p>
          <a:p>
            <a:endParaRPr kumimoji="1" lang="en-US" altLang="ja-JP" sz="2400" dirty="0"/>
          </a:p>
          <a:p>
            <a:pPr marL="0" indent="0">
              <a:buNone/>
            </a:pPr>
            <a:endParaRPr kumimoji="1"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a:p>
            <a:pPr marL="0" indent="0">
              <a:buNone/>
            </a:pPr>
            <a:endParaRPr lang="en-US" altLang="ja-JP" sz="2400" dirty="0"/>
          </a:p>
        </p:txBody>
      </p:sp>
      <p:sp>
        <p:nvSpPr>
          <p:cNvPr id="4" name="スライド番号プレースホルダー 3">
            <a:extLst>
              <a:ext uri="{FF2B5EF4-FFF2-40B4-BE49-F238E27FC236}">
                <a16:creationId xmlns:a16="http://schemas.microsoft.com/office/drawing/2014/main" id="{7C1658AF-FC95-49DA-AE22-7E3EA53173FA}"/>
              </a:ext>
            </a:extLst>
          </p:cNvPr>
          <p:cNvSpPr>
            <a:spLocks noGrp="1"/>
          </p:cNvSpPr>
          <p:nvPr>
            <p:ph type="sldNum" sz="quarter" idx="12"/>
          </p:nvPr>
        </p:nvSpPr>
        <p:spPr/>
        <p:txBody>
          <a:bodyPr/>
          <a:lstStyle/>
          <a:p>
            <a:fld id="{CF452B6C-023B-434A-82B3-78FE23FF88D4}" type="slidenum">
              <a:rPr kumimoji="1" lang="ja-JP" altLang="en-US" smtClean="0"/>
              <a:t>12</a:t>
            </a:fld>
            <a:endParaRPr kumimoji="1" lang="ja-JP" altLang="en-US"/>
          </a:p>
        </p:txBody>
      </p:sp>
    </p:spTree>
    <p:extLst>
      <p:ext uri="{BB962C8B-B14F-4D97-AF65-F5344CB8AC3E}">
        <p14:creationId xmlns:p14="http://schemas.microsoft.com/office/powerpoint/2010/main" val="3075288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F09A00-BA4D-42C2-B971-F841E62EC7AB}"/>
              </a:ext>
            </a:extLst>
          </p:cNvPr>
          <p:cNvSpPr>
            <a:spLocks noGrp="1"/>
          </p:cNvSpPr>
          <p:nvPr>
            <p:ph type="title"/>
          </p:nvPr>
        </p:nvSpPr>
        <p:spPr/>
        <p:txBody>
          <a:bodyPr/>
          <a:lstStyle/>
          <a:p>
            <a:r>
              <a:rPr lang="ja-JP" altLang="en-US" dirty="0"/>
              <a:t>研究の結果：その他の河川の流域の特徴</a:t>
            </a:r>
            <a:endParaRPr kumimoji="1" lang="ja-JP" altLang="en-US" dirty="0"/>
          </a:p>
        </p:txBody>
      </p:sp>
      <p:sp>
        <p:nvSpPr>
          <p:cNvPr id="3" name="コンテンツ プレースホルダー 2">
            <a:extLst>
              <a:ext uri="{FF2B5EF4-FFF2-40B4-BE49-F238E27FC236}">
                <a16:creationId xmlns:a16="http://schemas.microsoft.com/office/drawing/2014/main" id="{996EC8AB-EAD3-4AF1-B677-E93CC39B146C}"/>
              </a:ext>
            </a:extLst>
          </p:cNvPr>
          <p:cNvSpPr>
            <a:spLocks noGrp="1"/>
          </p:cNvSpPr>
          <p:nvPr>
            <p:ph idx="1"/>
          </p:nvPr>
        </p:nvSpPr>
        <p:spPr>
          <a:xfrm>
            <a:off x="1084468" y="1930400"/>
            <a:ext cx="6876690" cy="4492001"/>
          </a:xfrm>
        </p:spPr>
        <p:txBody>
          <a:bodyPr>
            <a:normAutofit/>
          </a:bodyPr>
          <a:lstStyle/>
          <a:p>
            <a:r>
              <a:rPr lang="ja-JP" altLang="en-US" sz="2400" dirty="0"/>
              <a:t>涸沼川は、笠間市をすっぽり覆うほどの広い流域を持ち、笠間市北部に降った多くの雨水を河川敷がとても小さい中流域に集め、涸沼にそそぐ。</a:t>
            </a:r>
            <a:endParaRPr kumimoji="1" lang="en-US" altLang="ja-JP" sz="2400" dirty="0"/>
          </a:p>
          <a:p>
            <a:r>
              <a:rPr lang="ja-JP" altLang="en-US" sz="2400" dirty="0"/>
              <a:t>恋瀬川は、石岡市を大体覆うほどの広大な流域を持ち、東部以外の石岡市などに降った多くの雨水を集め、霞ヶ浦北部にそそぐ。</a:t>
            </a:r>
            <a:endParaRPr lang="en-US" altLang="ja-JP" sz="2400" dirty="0"/>
          </a:p>
          <a:p>
            <a:r>
              <a:rPr lang="ja-JP" altLang="en-US" sz="2400" dirty="0"/>
              <a:t>つくば市内の桜川、小貝川を除く河川（小野川、谷田川、花室川）は、上流に大きな流域を持たない。</a:t>
            </a:r>
            <a:endParaRPr lang="en-US" altLang="ja-JP" sz="2400" dirty="0"/>
          </a:p>
          <a:p>
            <a:pPr marL="0" indent="0">
              <a:buNone/>
            </a:pPr>
            <a:endParaRPr lang="en-US" altLang="ja-JP" sz="2400" dirty="0"/>
          </a:p>
          <a:p>
            <a:endParaRPr lang="en-US" altLang="ja-JP" sz="2400" dirty="0"/>
          </a:p>
          <a:p>
            <a:endParaRPr kumimoji="1" lang="en-US" altLang="ja-JP" sz="2400" dirty="0"/>
          </a:p>
          <a:p>
            <a:endParaRPr lang="en-US" altLang="ja-JP" sz="2400" dirty="0"/>
          </a:p>
          <a:p>
            <a:endParaRPr kumimoji="1" lang="en-US" altLang="ja-JP" sz="2400" dirty="0"/>
          </a:p>
          <a:p>
            <a:endParaRPr kumimoji="1" lang="en-US" altLang="ja-JP" sz="2400" dirty="0"/>
          </a:p>
          <a:p>
            <a:pPr marL="0" indent="0">
              <a:buNone/>
            </a:pPr>
            <a:endParaRPr kumimoji="1" lang="en-US" altLang="ja-JP" sz="2400" dirty="0"/>
          </a:p>
        </p:txBody>
      </p:sp>
      <p:sp>
        <p:nvSpPr>
          <p:cNvPr id="4" name="スライド番号プレースホルダー 3">
            <a:extLst>
              <a:ext uri="{FF2B5EF4-FFF2-40B4-BE49-F238E27FC236}">
                <a16:creationId xmlns:a16="http://schemas.microsoft.com/office/drawing/2014/main" id="{5BB7AB23-8EF6-4D75-8A43-96765D65FB41}"/>
              </a:ext>
            </a:extLst>
          </p:cNvPr>
          <p:cNvSpPr>
            <a:spLocks noGrp="1"/>
          </p:cNvSpPr>
          <p:nvPr>
            <p:ph type="sldNum" sz="quarter" idx="12"/>
          </p:nvPr>
        </p:nvSpPr>
        <p:spPr/>
        <p:txBody>
          <a:bodyPr/>
          <a:lstStyle/>
          <a:p>
            <a:fld id="{CF452B6C-023B-434A-82B3-78FE23FF88D4}" type="slidenum">
              <a:rPr kumimoji="1" lang="ja-JP" altLang="en-US" smtClean="0"/>
              <a:t>13</a:t>
            </a:fld>
            <a:endParaRPr kumimoji="1" lang="ja-JP" altLang="en-US"/>
          </a:p>
        </p:txBody>
      </p:sp>
    </p:spTree>
    <p:extLst>
      <p:ext uri="{BB962C8B-B14F-4D97-AF65-F5344CB8AC3E}">
        <p14:creationId xmlns:p14="http://schemas.microsoft.com/office/powerpoint/2010/main" val="925584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703589-5E9B-49D0-B71E-1AE3FDDCF7F1}"/>
              </a:ext>
            </a:extLst>
          </p:cNvPr>
          <p:cNvSpPr>
            <a:spLocks noGrp="1"/>
          </p:cNvSpPr>
          <p:nvPr>
            <p:ph type="title"/>
          </p:nvPr>
        </p:nvSpPr>
        <p:spPr/>
        <p:txBody>
          <a:bodyPr/>
          <a:lstStyle/>
          <a:p>
            <a:r>
              <a:rPr kumimoji="1" lang="ja-JP" altLang="en-US" dirty="0"/>
              <a:t>研究の結果：分水嶺の特徴など</a:t>
            </a:r>
          </a:p>
        </p:txBody>
      </p:sp>
      <p:sp>
        <p:nvSpPr>
          <p:cNvPr id="3" name="コンテンツ プレースホルダー 2">
            <a:extLst>
              <a:ext uri="{FF2B5EF4-FFF2-40B4-BE49-F238E27FC236}">
                <a16:creationId xmlns:a16="http://schemas.microsoft.com/office/drawing/2014/main" id="{27ABA805-6560-4DAE-844C-9470CA0B1EDD}"/>
              </a:ext>
            </a:extLst>
          </p:cNvPr>
          <p:cNvSpPr>
            <a:spLocks noGrp="1"/>
          </p:cNvSpPr>
          <p:nvPr>
            <p:ph idx="1"/>
          </p:nvPr>
        </p:nvSpPr>
        <p:spPr/>
        <p:txBody>
          <a:bodyPr>
            <a:normAutofit/>
          </a:bodyPr>
          <a:lstStyle/>
          <a:p>
            <a:r>
              <a:rPr lang="ja-JP" altLang="en-US" sz="2400" dirty="0"/>
              <a:t>分水嶺は、行政区画の境界と一致していることが多い。</a:t>
            </a:r>
            <a:endParaRPr lang="en-US" altLang="ja-JP" sz="2400" dirty="0"/>
          </a:p>
          <a:p>
            <a:r>
              <a:rPr kumimoji="1" lang="ja-JP" altLang="en-US" sz="2400" dirty="0"/>
              <a:t>道路は、尾根線</a:t>
            </a:r>
            <a:r>
              <a:rPr lang="ja-JP" altLang="en-US" sz="2400" dirty="0"/>
              <a:t>や谷線に沿っていることが多く、分水嶺の判断の基準になることがある。</a:t>
            </a:r>
            <a:endParaRPr lang="en-US" altLang="ja-JP" sz="2400" dirty="0"/>
          </a:p>
          <a:p>
            <a:r>
              <a:rPr kumimoji="1" lang="ja-JP" altLang="en-US" sz="2400" dirty="0"/>
              <a:t>分水嶺は、深い山奥にも、人通りの多い街の中にもある。</a:t>
            </a:r>
            <a:endParaRPr kumimoji="1" lang="en-US" altLang="ja-JP" sz="2400" dirty="0"/>
          </a:p>
        </p:txBody>
      </p:sp>
      <p:sp>
        <p:nvSpPr>
          <p:cNvPr id="4" name="スライド番号プレースホルダー 3">
            <a:extLst>
              <a:ext uri="{FF2B5EF4-FFF2-40B4-BE49-F238E27FC236}">
                <a16:creationId xmlns:a16="http://schemas.microsoft.com/office/drawing/2014/main" id="{EFB2B6E6-846D-465A-8043-C678CF361D16}"/>
              </a:ext>
            </a:extLst>
          </p:cNvPr>
          <p:cNvSpPr>
            <a:spLocks noGrp="1"/>
          </p:cNvSpPr>
          <p:nvPr>
            <p:ph type="sldNum" sz="quarter" idx="12"/>
          </p:nvPr>
        </p:nvSpPr>
        <p:spPr/>
        <p:txBody>
          <a:bodyPr/>
          <a:lstStyle/>
          <a:p>
            <a:fld id="{CF452B6C-023B-434A-82B3-78FE23FF88D4}" type="slidenum">
              <a:rPr kumimoji="1" lang="ja-JP" altLang="en-US" smtClean="0"/>
              <a:t>14</a:t>
            </a:fld>
            <a:endParaRPr kumimoji="1" lang="ja-JP" altLang="en-US"/>
          </a:p>
        </p:txBody>
      </p:sp>
    </p:spTree>
    <p:extLst>
      <p:ext uri="{BB962C8B-B14F-4D97-AF65-F5344CB8AC3E}">
        <p14:creationId xmlns:p14="http://schemas.microsoft.com/office/powerpoint/2010/main" val="3714192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8C8BAA-2404-47DB-94CA-E76DED07AF2A}"/>
              </a:ext>
            </a:extLst>
          </p:cNvPr>
          <p:cNvSpPr>
            <a:spLocks noGrp="1"/>
          </p:cNvSpPr>
          <p:nvPr>
            <p:ph type="title"/>
          </p:nvPr>
        </p:nvSpPr>
        <p:spPr/>
        <p:txBody>
          <a:bodyPr/>
          <a:lstStyle/>
          <a:p>
            <a:r>
              <a:rPr kumimoji="1" lang="ja-JP" altLang="en-US" dirty="0"/>
              <a:t>研究の考察：桜川について</a:t>
            </a:r>
          </a:p>
        </p:txBody>
      </p:sp>
      <p:sp>
        <p:nvSpPr>
          <p:cNvPr id="3" name="コンテンツ プレースホルダー 2">
            <a:extLst>
              <a:ext uri="{FF2B5EF4-FFF2-40B4-BE49-F238E27FC236}">
                <a16:creationId xmlns:a16="http://schemas.microsoft.com/office/drawing/2014/main" id="{D12DB8CF-2A64-4A6D-B70D-AAA4FB58D39A}"/>
              </a:ext>
            </a:extLst>
          </p:cNvPr>
          <p:cNvSpPr>
            <a:spLocks noGrp="1"/>
          </p:cNvSpPr>
          <p:nvPr>
            <p:ph idx="1"/>
          </p:nvPr>
        </p:nvSpPr>
        <p:spPr>
          <a:xfrm>
            <a:off x="660399" y="1683026"/>
            <a:ext cx="6876690" cy="4358337"/>
          </a:xfrm>
        </p:spPr>
        <p:txBody>
          <a:bodyPr>
            <a:normAutofit/>
          </a:bodyPr>
          <a:lstStyle/>
          <a:p>
            <a:r>
              <a:rPr lang="ja-JP" altLang="en-US" sz="2400" dirty="0"/>
              <a:t>桜川は、流域面積、特に上流域の面積が広大であるから、氾濫しやすい。</a:t>
            </a:r>
            <a:endParaRPr lang="en-US" altLang="ja-JP" sz="2400" dirty="0"/>
          </a:p>
          <a:p>
            <a:r>
              <a:rPr lang="ja-JP" altLang="en-US" sz="2400" dirty="0"/>
              <a:t>上流の大量の水が集まるつくば市北部の中流域では、氾濫の恐れがあるため、上流の大雨に十分注意する必要がある。</a:t>
            </a:r>
          </a:p>
          <a:p>
            <a:r>
              <a:rPr lang="ja-JP" altLang="en-US" sz="2400" dirty="0"/>
              <a:t>下流域では、大雨が降ってなくても、上流域（桜川市、筑西市など）に強い雨が降っていたら、桜川の氾濫に警戒する必要がある。</a:t>
            </a:r>
            <a:endParaRPr lang="en-US" altLang="ja-JP" sz="2400" dirty="0"/>
          </a:p>
          <a:p>
            <a:endParaRPr kumimoji="1" lang="ja-JP" altLang="en-US" sz="2400" dirty="0"/>
          </a:p>
        </p:txBody>
      </p:sp>
      <p:sp>
        <p:nvSpPr>
          <p:cNvPr id="4" name="スライド番号プレースホルダー 3">
            <a:extLst>
              <a:ext uri="{FF2B5EF4-FFF2-40B4-BE49-F238E27FC236}">
                <a16:creationId xmlns:a16="http://schemas.microsoft.com/office/drawing/2014/main" id="{45D50620-9F1D-405D-98B6-5705A545E50D}"/>
              </a:ext>
            </a:extLst>
          </p:cNvPr>
          <p:cNvSpPr>
            <a:spLocks noGrp="1"/>
          </p:cNvSpPr>
          <p:nvPr>
            <p:ph type="sldNum" sz="quarter" idx="12"/>
          </p:nvPr>
        </p:nvSpPr>
        <p:spPr/>
        <p:txBody>
          <a:bodyPr/>
          <a:lstStyle/>
          <a:p>
            <a:fld id="{CF452B6C-023B-434A-82B3-78FE23FF88D4}" type="slidenum">
              <a:rPr kumimoji="1" lang="ja-JP" altLang="en-US" smtClean="0"/>
              <a:t>15</a:t>
            </a:fld>
            <a:endParaRPr kumimoji="1" lang="ja-JP" altLang="en-US"/>
          </a:p>
        </p:txBody>
      </p:sp>
    </p:spTree>
    <p:extLst>
      <p:ext uri="{BB962C8B-B14F-4D97-AF65-F5344CB8AC3E}">
        <p14:creationId xmlns:p14="http://schemas.microsoft.com/office/powerpoint/2010/main" val="979342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CED669-0711-4DF5-88FF-0BF3F0C95AF0}"/>
              </a:ext>
            </a:extLst>
          </p:cNvPr>
          <p:cNvSpPr>
            <a:spLocks noGrp="1"/>
          </p:cNvSpPr>
          <p:nvPr>
            <p:ph type="title"/>
          </p:nvPr>
        </p:nvSpPr>
        <p:spPr/>
        <p:txBody>
          <a:bodyPr/>
          <a:lstStyle/>
          <a:p>
            <a:r>
              <a:rPr kumimoji="1" lang="ja-JP" altLang="en-US" dirty="0"/>
              <a:t>研究の考察：台風</a:t>
            </a:r>
            <a:r>
              <a:rPr kumimoji="1" lang="en-US" altLang="ja-JP" dirty="0"/>
              <a:t>19</a:t>
            </a:r>
            <a:r>
              <a:rPr kumimoji="1" lang="ja-JP" altLang="en-US" dirty="0"/>
              <a:t>号時の桜川</a:t>
            </a:r>
          </a:p>
        </p:txBody>
      </p:sp>
      <p:sp>
        <p:nvSpPr>
          <p:cNvPr id="3" name="コンテンツ プレースホルダー 2">
            <a:extLst>
              <a:ext uri="{FF2B5EF4-FFF2-40B4-BE49-F238E27FC236}">
                <a16:creationId xmlns:a16="http://schemas.microsoft.com/office/drawing/2014/main" id="{F2489912-3569-419B-8698-1BC5408BD236}"/>
              </a:ext>
            </a:extLst>
          </p:cNvPr>
          <p:cNvSpPr>
            <a:spLocks noGrp="1"/>
          </p:cNvSpPr>
          <p:nvPr>
            <p:ph idx="1"/>
          </p:nvPr>
        </p:nvSpPr>
        <p:spPr>
          <a:xfrm>
            <a:off x="492369" y="1930400"/>
            <a:ext cx="4927770" cy="4708784"/>
          </a:xfrm>
        </p:spPr>
        <p:txBody>
          <a:bodyPr>
            <a:normAutofit fontScale="92500" lnSpcReduction="20000"/>
          </a:bodyPr>
          <a:lstStyle/>
          <a:p>
            <a:r>
              <a:rPr kumimoji="1" lang="en-US" altLang="ja-JP" dirty="0"/>
              <a:t>2019</a:t>
            </a:r>
            <a:r>
              <a:rPr kumimoji="1" lang="ja-JP" altLang="en-US" dirty="0"/>
              <a:t>年</a:t>
            </a:r>
            <a:r>
              <a:rPr kumimoji="1" lang="en-US" altLang="ja-JP" dirty="0"/>
              <a:t>10</a:t>
            </a:r>
            <a:r>
              <a:rPr kumimoji="1" lang="ja-JP" altLang="en-US" dirty="0"/>
              <a:t>月、日本列島に台風</a:t>
            </a:r>
            <a:r>
              <a:rPr kumimoji="1" lang="en-US" altLang="ja-JP" dirty="0"/>
              <a:t>19</a:t>
            </a:r>
            <a:r>
              <a:rPr kumimoji="1" lang="ja-JP" altLang="en-US" dirty="0"/>
              <a:t>号が上陸し、各地に甚大な被害をもたらした。桜川では、</a:t>
            </a:r>
            <a:r>
              <a:rPr kumimoji="1" lang="en-US" altLang="ja-JP" dirty="0"/>
              <a:t>13</a:t>
            </a:r>
            <a:r>
              <a:rPr kumimoji="1" lang="ja-JP" altLang="en-US" dirty="0"/>
              <a:t>日に増水し、つくば市の</a:t>
            </a:r>
            <a:r>
              <a:rPr kumimoji="1" lang="en-US" altLang="ja-JP" dirty="0"/>
              <a:t>7</a:t>
            </a:r>
            <a:r>
              <a:rPr kumimoji="1" lang="ja-JP" altLang="en-US" dirty="0"/>
              <a:t>か所で氾濫（越水または漏水）が起こった。下流域である土浦市でも桜川が増水し、氾濫寸前だった。右の図は、台風</a:t>
            </a:r>
            <a:r>
              <a:rPr kumimoji="1" lang="en-US" altLang="ja-JP" dirty="0"/>
              <a:t>19</a:t>
            </a:r>
            <a:r>
              <a:rPr kumimoji="1" lang="ja-JP" altLang="en-US" dirty="0"/>
              <a:t>号時の総雨量である。桜川の中・下流域では、それほど強い雨は降っていない。しかし、上流域である桜川市に注目すると、オレンジ色の表示があり、大雨が降っていた。桜川は桜川市のほとんどを含むほど大きな上流域を持っているために、この大雨で降った大量の雨水が桜川に流れ、他の地域の雨水も加わり一気に下流に向かって流れたことで、水位が上昇し、氾濫に至ったと考えられる。</a:t>
            </a:r>
            <a:endParaRPr kumimoji="1" lang="en-US" altLang="ja-JP" dirty="0"/>
          </a:p>
          <a:p>
            <a:r>
              <a:rPr lang="ja-JP" altLang="en-US" dirty="0"/>
              <a:t>台風</a:t>
            </a:r>
            <a:r>
              <a:rPr lang="en-US" altLang="ja-JP" dirty="0"/>
              <a:t>19</a:t>
            </a:r>
            <a:r>
              <a:rPr lang="ja-JP" altLang="en-US" dirty="0"/>
              <a:t>号の事例は、下流域では大雨が降ってなくても、上流域（桜川市、筑西市など）に強い雨が降っていたら、桜川は氾濫する恐れがあるということの裏付けとなる。</a:t>
            </a:r>
            <a:endParaRPr lang="en-US" altLang="ja-JP" dirty="0"/>
          </a:p>
          <a:p>
            <a:r>
              <a:rPr lang="ja-JP" altLang="en-US" dirty="0"/>
              <a:t>台風</a:t>
            </a:r>
            <a:r>
              <a:rPr lang="en-US" altLang="ja-JP" dirty="0"/>
              <a:t>19</a:t>
            </a:r>
            <a:r>
              <a:rPr lang="ja-JP" altLang="en-US" dirty="0"/>
              <a:t>号の事例から、河川の氾濫はその流域の規模に関係するということが分かった。</a:t>
            </a:r>
            <a:endParaRPr lang="en-US" altLang="ja-JP" dirty="0"/>
          </a:p>
          <a:p>
            <a:endParaRPr kumimoji="1" lang="ja-JP" altLang="en-US" dirty="0"/>
          </a:p>
        </p:txBody>
      </p:sp>
      <p:pic>
        <p:nvPicPr>
          <p:cNvPr id="6" name="図 5" descr="マップ&#10;&#10;自動的に生成された説明">
            <a:extLst>
              <a:ext uri="{FF2B5EF4-FFF2-40B4-BE49-F238E27FC236}">
                <a16:creationId xmlns:a16="http://schemas.microsoft.com/office/drawing/2014/main" id="{B3A04A8F-1B09-4C72-83CA-1D80C2341701}"/>
              </a:ext>
            </a:extLst>
          </p:cNvPr>
          <p:cNvPicPr>
            <a:picLocks noChangeAspect="1"/>
          </p:cNvPicPr>
          <p:nvPr/>
        </p:nvPicPr>
        <p:blipFill>
          <a:blip r:embed="rId3"/>
          <a:stretch>
            <a:fillRect/>
          </a:stretch>
        </p:blipFill>
        <p:spPr>
          <a:xfrm>
            <a:off x="5502543" y="1930400"/>
            <a:ext cx="3051734" cy="3602335"/>
          </a:xfrm>
          <a:prstGeom prst="rect">
            <a:avLst/>
          </a:prstGeom>
        </p:spPr>
      </p:pic>
      <p:pic>
        <p:nvPicPr>
          <p:cNvPr id="7" name="Picture 2" descr="図2　総雨量（10月10日1時～13日24時）">
            <a:extLst>
              <a:ext uri="{FF2B5EF4-FFF2-40B4-BE49-F238E27FC236}">
                <a16:creationId xmlns:a16="http://schemas.microsoft.com/office/drawing/2014/main" id="{DEB3693F-D130-49E5-86C9-807FE60021AD}"/>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a:stretch/>
        </p:blipFill>
        <p:spPr bwMode="auto">
          <a:xfrm>
            <a:off x="5502543" y="5532735"/>
            <a:ext cx="3051734" cy="278608"/>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0129EFC8-595A-4388-AF58-76F676E13FC0}"/>
              </a:ext>
            </a:extLst>
          </p:cNvPr>
          <p:cNvSpPr txBox="1"/>
          <p:nvPr/>
        </p:nvSpPr>
        <p:spPr>
          <a:xfrm>
            <a:off x="5502543" y="5811173"/>
            <a:ext cx="2964273" cy="261610"/>
          </a:xfrm>
          <a:prstGeom prst="rect">
            <a:avLst/>
          </a:prstGeom>
          <a:noFill/>
        </p:spPr>
        <p:txBody>
          <a:bodyPr wrap="none" rtlCol="0">
            <a:spAutoFit/>
          </a:bodyPr>
          <a:lstStyle/>
          <a:p>
            <a:r>
              <a:rPr kumimoji="1" lang="ja-JP" altLang="en-US" sz="1100" dirty="0"/>
              <a:t>総雨量</a:t>
            </a:r>
            <a:r>
              <a:rPr kumimoji="1" lang="zh-TW" altLang="en-US" sz="1100" dirty="0"/>
              <a:t>（</a:t>
            </a:r>
            <a:r>
              <a:rPr kumimoji="1" lang="ja-JP" altLang="en-US" sz="1100" dirty="0"/>
              <a:t>令和元年</a:t>
            </a:r>
            <a:r>
              <a:rPr kumimoji="1" lang="en-US" altLang="zh-TW" sz="1100" dirty="0"/>
              <a:t>10</a:t>
            </a:r>
            <a:r>
              <a:rPr kumimoji="1" lang="zh-TW" altLang="en-US" sz="1100" dirty="0"/>
              <a:t>月</a:t>
            </a:r>
            <a:r>
              <a:rPr kumimoji="1" lang="en-US" altLang="zh-TW" sz="1100" dirty="0"/>
              <a:t>10</a:t>
            </a:r>
            <a:r>
              <a:rPr kumimoji="1" lang="zh-TW" altLang="en-US" sz="1100" dirty="0"/>
              <a:t>日</a:t>
            </a:r>
            <a:r>
              <a:rPr kumimoji="1" lang="en-US" altLang="zh-TW" sz="1100" dirty="0"/>
              <a:t>1</a:t>
            </a:r>
            <a:r>
              <a:rPr kumimoji="1" lang="zh-TW" altLang="en-US" sz="1100" dirty="0"/>
              <a:t>時～</a:t>
            </a:r>
            <a:r>
              <a:rPr kumimoji="1" lang="en-US" altLang="zh-TW" sz="1100" dirty="0"/>
              <a:t>13</a:t>
            </a:r>
            <a:r>
              <a:rPr kumimoji="1" lang="zh-TW" altLang="en-US" sz="1100" dirty="0"/>
              <a:t>日</a:t>
            </a:r>
            <a:r>
              <a:rPr kumimoji="1" lang="en-US" altLang="zh-TW" sz="1100" dirty="0"/>
              <a:t>24</a:t>
            </a:r>
            <a:r>
              <a:rPr kumimoji="1" lang="zh-TW" altLang="en-US" sz="1100" dirty="0"/>
              <a:t>時）</a:t>
            </a:r>
            <a:endParaRPr kumimoji="1" lang="ja-JP" altLang="en-US" sz="1100" dirty="0"/>
          </a:p>
        </p:txBody>
      </p:sp>
      <p:sp>
        <p:nvSpPr>
          <p:cNvPr id="4" name="スライド番号プレースホルダー 3">
            <a:extLst>
              <a:ext uri="{FF2B5EF4-FFF2-40B4-BE49-F238E27FC236}">
                <a16:creationId xmlns:a16="http://schemas.microsoft.com/office/drawing/2014/main" id="{C7CB34BA-2E54-41A6-8893-FD8BC1C63347}"/>
              </a:ext>
            </a:extLst>
          </p:cNvPr>
          <p:cNvSpPr>
            <a:spLocks noGrp="1"/>
          </p:cNvSpPr>
          <p:nvPr>
            <p:ph type="sldNum" sz="quarter" idx="12"/>
          </p:nvPr>
        </p:nvSpPr>
        <p:spPr/>
        <p:txBody>
          <a:bodyPr/>
          <a:lstStyle/>
          <a:p>
            <a:fld id="{CF452B6C-023B-434A-82B3-78FE23FF88D4}" type="slidenum">
              <a:rPr kumimoji="1" lang="ja-JP" altLang="en-US" smtClean="0"/>
              <a:t>16</a:t>
            </a:fld>
            <a:endParaRPr kumimoji="1" lang="ja-JP" altLang="en-US"/>
          </a:p>
        </p:txBody>
      </p:sp>
      <p:sp>
        <p:nvSpPr>
          <p:cNvPr id="9" name="テキスト ボックス 8">
            <a:extLst>
              <a:ext uri="{FF2B5EF4-FFF2-40B4-BE49-F238E27FC236}">
                <a16:creationId xmlns:a16="http://schemas.microsoft.com/office/drawing/2014/main" id="{515FFC60-23B0-47F9-B6F1-60244B352B66}"/>
              </a:ext>
            </a:extLst>
          </p:cNvPr>
          <p:cNvSpPr txBox="1"/>
          <p:nvPr/>
        </p:nvSpPr>
        <p:spPr>
          <a:xfrm>
            <a:off x="5502542" y="6035868"/>
            <a:ext cx="3086101" cy="430887"/>
          </a:xfrm>
          <a:prstGeom prst="rect">
            <a:avLst/>
          </a:prstGeom>
          <a:noFill/>
        </p:spPr>
        <p:txBody>
          <a:bodyPr wrap="none" rtlCol="0">
            <a:spAutoFit/>
          </a:bodyPr>
          <a:lstStyle/>
          <a:p>
            <a:r>
              <a:rPr kumimoji="1" lang="ja-JP" altLang="en-US" sz="1100" dirty="0"/>
              <a:t>日本気象協会防災レポート　</a:t>
            </a:r>
            <a:r>
              <a:rPr kumimoji="1" lang="en-US" altLang="ja-JP" sz="1100" dirty="0"/>
              <a:t>2019.11.6</a:t>
            </a:r>
          </a:p>
          <a:p>
            <a:r>
              <a:rPr kumimoji="1" lang="en-US" altLang="ja-JP" sz="1100" dirty="0"/>
              <a:t>https://www.jwa.or.jp/news/2019/11/8535/</a:t>
            </a:r>
            <a:endParaRPr kumimoji="1" lang="ja-JP" altLang="en-US" sz="1100" dirty="0"/>
          </a:p>
        </p:txBody>
      </p:sp>
    </p:spTree>
    <p:extLst>
      <p:ext uri="{BB962C8B-B14F-4D97-AF65-F5344CB8AC3E}">
        <p14:creationId xmlns:p14="http://schemas.microsoft.com/office/powerpoint/2010/main" val="3318639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8C8BAA-2404-47DB-94CA-E76DED07AF2A}"/>
              </a:ext>
            </a:extLst>
          </p:cNvPr>
          <p:cNvSpPr>
            <a:spLocks noGrp="1"/>
          </p:cNvSpPr>
          <p:nvPr>
            <p:ph type="title"/>
          </p:nvPr>
        </p:nvSpPr>
        <p:spPr/>
        <p:txBody>
          <a:bodyPr/>
          <a:lstStyle/>
          <a:p>
            <a:r>
              <a:rPr kumimoji="1" lang="ja-JP" altLang="en-US" dirty="0"/>
              <a:t>研究の考察：その他の河川について</a:t>
            </a:r>
          </a:p>
        </p:txBody>
      </p:sp>
      <p:sp>
        <p:nvSpPr>
          <p:cNvPr id="3" name="コンテンツ プレースホルダー 2">
            <a:extLst>
              <a:ext uri="{FF2B5EF4-FFF2-40B4-BE49-F238E27FC236}">
                <a16:creationId xmlns:a16="http://schemas.microsoft.com/office/drawing/2014/main" id="{D12DB8CF-2A64-4A6D-B70D-AAA4FB58D39A}"/>
              </a:ext>
            </a:extLst>
          </p:cNvPr>
          <p:cNvSpPr>
            <a:spLocks noGrp="1"/>
          </p:cNvSpPr>
          <p:nvPr>
            <p:ph idx="1"/>
          </p:nvPr>
        </p:nvSpPr>
        <p:spPr>
          <a:xfrm>
            <a:off x="660400" y="1749773"/>
            <a:ext cx="6876690" cy="5671444"/>
          </a:xfrm>
        </p:spPr>
        <p:txBody>
          <a:bodyPr/>
          <a:lstStyle/>
          <a:p>
            <a:r>
              <a:rPr lang="ja-JP" altLang="en-US" dirty="0"/>
              <a:t>桜川・小貝川以外の土浦・つくば市内の河川：谷田川、小野川、花室川</a:t>
            </a:r>
            <a:endParaRPr lang="en-US" altLang="ja-JP" dirty="0"/>
          </a:p>
          <a:p>
            <a:pPr lvl="1"/>
            <a:r>
              <a:rPr lang="ja-JP" altLang="en-US" dirty="0"/>
              <a:t>上流域の面積が小さいため、氾濫する可能性は低い。</a:t>
            </a:r>
            <a:endParaRPr lang="en-US" altLang="ja-JP" dirty="0"/>
          </a:p>
          <a:p>
            <a:r>
              <a:rPr lang="ja-JP" altLang="en-US" dirty="0"/>
              <a:t>涸沼川</a:t>
            </a:r>
            <a:endParaRPr lang="en-US" altLang="ja-JP" dirty="0"/>
          </a:p>
          <a:p>
            <a:pPr lvl="1"/>
            <a:r>
              <a:rPr lang="ja-JP" altLang="en-US" dirty="0"/>
              <a:t>中・上流域である笠間市に広大な盆地があるので、下流域では、笠間市の大雨に注意が必要である。</a:t>
            </a:r>
            <a:endParaRPr lang="en-US" altLang="ja-JP" dirty="0"/>
          </a:p>
          <a:p>
            <a:pPr lvl="1"/>
            <a:r>
              <a:rPr lang="ja-JP" altLang="en-US" dirty="0"/>
              <a:t>涸沼川上流域～中流域に降った雨水が集まる、友部</a:t>
            </a:r>
            <a:r>
              <a:rPr lang="en-US" altLang="ja-JP" dirty="0"/>
              <a:t>IC</a:t>
            </a:r>
            <a:r>
              <a:rPr lang="ja-JP" altLang="en-US" dirty="0"/>
              <a:t>近傍の中流周辺では、笠間市北部の大雨に注意が必要である。</a:t>
            </a:r>
            <a:endParaRPr lang="en-US" altLang="ja-JP" dirty="0"/>
          </a:p>
          <a:p>
            <a:r>
              <a:rPr lang="ja-JP" altLang="en-US" dirty="0"/>
              <a:t>恋瀬川</a:t>
            </a:r>
            <a:endParaRPr lang="en-US" altLang="ja-JP" dirty="0"/>
          </a:p>
          <a:p>
            <a:pPr lvl="1"/>
            <a:r>
              <a:rPr lang="ja-JP" altLang="en-US" dirty="0"/>
              <a:t>筑波山東麓に広大な盆地があり、下流域は同東麓の大雨に要注意。</a:t>
            </a:r>
            <a:endParaRPr lang="en-US" altLang="ja-JP" dirty="0"/>
          </a:p>
          <a:p>
            <a:pPr lvl="1"/>
            <a:r>
              <a:rPr lang="ja-JP" altLang="en-US" dirty="0"/>
              <a:t>ただし、恋瀬川河口と東麓は近いため、大雨の判断はしやすいと思われる。</a:t>
            </a:r>
            <a:endParaRPr lang="en-US" altLang="ja-JP" dirty="0"/>
          </a:p>
          <a:p>
            <a:pPr lvl="1"/>
            <a:r>
              <a:rPr lang="ja-JP" altLang="en-US" dirty="0"/>
              <a:t>また、下流域では、石岡市北部・西部・南部・かすみがうら・土浦市の北部の大雨にも注意が必要である。</a:t>
            </a:r>
          </a:p>
          <a:p>
            <a:pPr lvl="1"/>
            <a:endParaRPr lang="en-US" altLang="ja-JP" dirty="0"/>
          </a:p>
          <a:p>
            <a:endParaRPr kumimoji="1" lang="ja-JP" altLang="en-US" dirty="0"/>
          </a:p>
          <a:p>
            <a:endParaRPr kumimoji="1" lang="ja-JP" altLang="en-US" dirty="0"/>
          </a:p>
          <a:p>
            <a:endParaRPr kumimoji="1" lang="ja-JP" altLang="en-US" dirty="0"/>
          </a:p>
        </p:txBody>
      </p:sp>
      <p:sp>
        <p:nvSpPr>
          <p:cNvPr id="4" name="スライド番号プレースホルダー 3">
            <a:extLst>
              <a:ext uri="{FF2B5EF4-FFF2-40B4-BE49-F238E27FC236}">
                <a16:creationId xmlns:a16="http://schemas.microsoft.com/office/drawing/2014/main" id="{4188416A-F143-4840-97D1-28AE3F730984}"/>
              </a:ext>
            </a:extLst>
          </p:cNvPr>
          <p:cNvSpPr>
            <a:spLocks noGrp="1"/>
          </p:cNvSpPr>
          <p:nvPr>
            <p:ph type="sldNum" sz="quarter" idx="12"/>
          </p:nvPr>
        </p:nvSpPr>
        <p:spPr/>
        <p:txBody>
          <a:bodyPr/>
          <a:lstStyle/>
          <a:p>
            <a:fld id="{CF452B6C-023B-434A-82B3-78FE23FF88D4}" type="slidenum">
              <a:rPr kumimoji="1" lang="ja-JP" altLang="en-US" smtClean="0"/>
              <a:t>17</a:t>
            </a:fld>
            <a:endParaRPr kumimoji="1" lang="ja-JP" altLang="en-US"/>
          </a:p>
        </p:txBody>
      </p:sp>
    </p:spTree>
    <p:extLst>
      <p:ext uri="{BB962C8B-B14F-4D97-AF65-F5344CB8AC3E}">
        <p14:creationId xmlns:p14="http://schemas.microsoft.com/office/powerpoint/2010/main" val="1989069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602E2D-3B3E-45EC-8205-C2203DA85B50}"/>
              </a:ext>
            </a:extLst>
          </p:cNvPr>
          <p:cNvSpPr>
            <a:spLocks noGrp="1"/>
          </p:cNvSpPr>
          <p:nvPr>
            <p:ph type="title"/>
          </p:nvPr>
        </p:nvSpPr>
        <p:spPr/>
        <p:txBody>
          <a:bodyPr/>
          <a:lstStyle/>
          <a:p>
            <a:r>
              <a:rPr lang="ja-JP" altLang="en-US" dirty="0"/>
              <a:t>研究の結論</a:t>
            </a:r>
            <a:endParaRPr kumimoji="1" lang="ja-JP" altLang="en-US" dirty="0"/>
          </a:p>
        </p:txBody>
      </p:sp>
      <p:sp>
        <p:nvSpPr>
          <p:cNvPr id="3" name="コンテンツ プレースホルダー 2">
            <a:extLst>
              <a:ext uri="{FF2B5EF4-FFF2-40B4-BE49-F238E27FC236}">
                <a16:creationId xmlns:a16="http://schemas.microsoft.com/office/drawing/2014/main" id="{A7EEA7CD-BD9F-421F-99E8-92BD7C14373F}"/>
              </a:ext>
            </a:extLst>
          </p:cNvPr>
          <p:cNvSpPr>
            <a:spLocks noGrp="1"/>
          </p:cNvSpPr>
          <p:nvPr>
            <p:ph idx="1"/>
          </p:nvPr>
        </p:nvSpPr>
        <p:spPr>
          <a:xfrm>
            <a:off x="660400" y="1930400"/>
            <a:ext cx="7476211" cy="4259597"/>
          </a:xfrm>
        </p:spPr>
        <p:txBody>
          <a:bodyPr>
            <a:noAutofit/>
          </a:bodyPr>
          <a:lstStyle/>
          <a:p>
            <a:r>
              <a:rPr lang="ja-JP" altLang="en-US" sz="2000" dirty="0"/>
              <a:t>桜川は、流域面積が大きく、特に上流の面積が広いので、中・下流域で氾濫しやすい。</a:t>
            </a:r>
            <a:endParaRPr lang="en-US" altLang="ja-JP" sz="2000" dirty="0"/>
          </a:p>
          <a:p>
            <a:r>
              <a:rPr lang="ja-JP" altLang="en-US" sz="2000" dirty="0"/>
              <a:t>桜川の中・下流域では、上流の桜川市・筑西市東部の大雨情報に注意する必要がある。</a:t>
            </a:r>
          </a:p>
          <a:p>
            <a:r>
              <a:rPr lang="ja-JP" altLang="en-US" sz="2000" dirty="0"/>
              <a:t>桜川のように、下流域と上流域が遠い河川において流域面積が広い河川（涸沼川など）の場合、上流域の大雨に十分注意する必要がある。</a:t>
            </a:r>
            <a:endParaRPr lang="en-US" altLang="ja-JP" sz="2000" dirty="0"/>
          </a:p>
          <a:p>
            <a:r>
              <a:rPr lang="ja-JP" altLang="en-US" sz="2000" dirty="0"/>
              <a:t>土浦、つくば市の花室川、谷田川、小野川は、上流域の流域面積が狭く、氾濫の危険性は少ない。</a:t>
            </a:r>
            <a:endParaRPr lang="en-US" altLang="ja-JP" sz="2000" dirty="0"/>
          </a:p>
          <a:p>
            <a:r>
              <a:rPr kumimoji="1" lang="ja-JP" altLang="en-US" sz="2000" dirty="0"/>
              <a:t>涸沼川は、笠間市の広大な盆地が上流にあるため、茨城町などの涸沼川下流域では、笠間市の大雨情報に注意する必要がある。</a:t>
            </a:r>
          </a:p>
          <a:p>
            <a:endParaRPr lang="en-US" altLang="ja-JP" sz="2000" dirty="0"/>
          </a:p>
          <a:p>
            <a:endParaRPr lang="en-US" altLang="ja-JP" sz="2000" dirty="0"/>
          </a:p>
          <a:p>
            <a:endParaRPr lang="en-US" altLang="ja-JP" sz="2000" dirty="0"/>
          </a:p>
        </p:txBody>
      </p:sp>
      <p:sp>
        <p:nvSpPr>
          <p:cNvPr id="4" name="スライド番号プレースホルダー 3">
            <a:extLst>
              <a:ext uri="{FF2B5EF4-FFF2-40B4-BE49-F238E27FC236}">
                <a16:creationId xmlns:a16="http://schemas.microsoft.com/office/drawing/2014/main" id="{9271C08D-17E2-4B86-A09E-C3AF8CB422D6}"/>
              </a:ext>
            </a:extLst>
          </p:cNvPr>
          <p:cNvSpPr>
            <a:spLocks noGrp="1"/>
          </p:cNvSpPr>
          <p:nvPr>
            <p:ph type="sldNum" sz="quarter" idx="12"/>
          </p:nvPr>
        </p:nvSpPr>
        <p:spPr/>
        <p:txBody>
          <a:bodyPr/>
          <a:lstStyle/>
          <a:p>
            <a:fld id="{CF452B6C-023B-434A-82B3-78FE23FF88D4}" type="slidenum">
              <a:rPr kumimoji="1" lang="ja-JP" altLang="en-US" smtClean="0"/>
              <a:t>18</a:t>
            </a:fld>
            <a:endParaRPr kumimoji="1" lang="ja-JP" altLang="en-US"/>
          </a:p>
        </p:txBody>
      </p:sp>
    </p:spTree>
    <p:extLst>
      <p:ext uri="{BB962C8B-B14F-4D97-AF65-F5344CB8AC3E}">
        <p14:creationId xmlns:p14="http://schemas.microsoft.com/office/powerpoint/2010/main" val="2624420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BA3143-9DD6-4F18-8999-ECE9802B69BE}"/>
              </a:ext>
            </a:extLst>
          </p:cNvPr>
          <p:cNvSpPr>
            <a:spLocks noGrp="1"/>
          </p:cNvSpPr>
          <p:nvPr>
            <p:ph type="title"/>
          </p:nvPr>
        </p:nvSpPr>
        <p:spPr/>
        <p:txBody>
          <a:bodyPr/>
          <a:lstStyle/>
          <a:p>
            <a:r>
              <a:rPr kumimoji="1" lang="ja-JP" altLang="en-US" dirty="0"/>
              <a:t>研究の感想</a:t>
            </a:r>
          </a:p>
        </p:txBody>
      </p:sp>
      <p:sp>
        <p:nvSpPr>
          <p:cNvPr id="3" name="コンテンツ プレースホルダー 2">
            <a:extLst>
              <a:ext uri="{FF2B5EF4-FFF2-40B4-BE49-F238E27FC236}">
                <a16:creationId xmlns:a16="http://schemas.microsoft.com/office/drawing/2014/main" id="{14728B24-88F8-4BBE-9F60-431439070BBD}"/>
              </a:ext>
            </a:extLst>
          </p:cNvPr>
          <p:cNvSpPr>
            <a:spLocks noGrp="1"/>
          </p:cNvSpPr>
          <p:nvPr>
            <p:ph idx="1"/>
          </p:nvPr>
        </p:nvSpPr>
        <p:spPr>
          <a:xfrm>
            <a:off x="660399" y="2160590"/>
            <a:ext cx="6876690" cy="4087810"/>
          </a:xfrm>
        </p:spPr>
        <p:txBody>
          <a:bodyPr>
            <a:normAutofit fontScale="92500" lnSpcReduction="20000"/>
          </a:bodyPr>
          <a:lstStyle/>
          <a:p>
            <a:r>
              <a:rPr kumimoji="1" lang="ja-JP" altLang="en-US" sz="2400" dirty="0"/>
              <a:t>この研究を通して、身の回りの川の氾濫のしやすさについてよく知ることができた。この知識を防災に生かしていきたい。</a:t>
            </a:r>
            <a:endParaRPr kumimoji="1" lang="en-US" altLang="ja-JP" sz="2400" dirty="0"/>
          </a:p>
          <a:p>
            <a:r>
              <a:rPr lang="ja-JP" altLang="en-US" sz="2400" dirty="0"/>
              <a:t>この研究を通して、驚いたことがたくさんあった。</a:t>
            </a:r>
            <a:endParaRPr lang="en-US" altLang="ja-JP" sz="2400" dirty="0"/>
          </a:p>
          <a:p>
            <a:pPr lvl="1"/>
            <a:r>
              <a:rPr kumimoji="1" lang="ja-JP" altLang="en-US" sz="2200" dirty="0"/>
              <a:t>そのうちの１つが、桜川の長さのことである。栃木県から流れるくらい長いとは知らず、びっくりした。</a:t>
            </a:r>
            <a:endParaRPr kumimoji="1" lang="en-US" altLang="ja-JP" sz="2200" dirty="0"/>
          </a:p>
          <a:p>
            <a:r>
              <a:rPr lang="ja-JP" altLang="en-US" sz="2400" dirty="0"/>
              <a:t>一般のネット地図では、お店などは詳しく載っていても、地形は読めない。自然災害は地形に依存することが多く、普段から地形図を読んで、慣れ親しむことは、防災に役立つと思った。</a:t>
            </a:r>
            <a:endParaRPr kumimoji="1" lang="en-US" altLang="ja-JP" sz="2400" dirty="0"/>
          </a:p>
          <a:p>
            <a:r>
              <a:rPr kumimoji="1" lang="ja-JP" altLang="en-US" sz="2400" dirty="0"/>
              <a:t>地理院地図を詳しく見ることで、水の流れが分析できた。</a:t>
            </a:r>
          </a:p>
        </p:txBody>
      </p:sp>
      <p:sp>
        <p:nvSpPr>
          <p:cNvPr id="4" name="スライド番号プレースホルダー 3">
            <a:extLst>
              <a:ext uri="{FF2B5EF4-FFF2-40B4-BE49-F238E27FC236}">
                <a16:creationId xmlns:a16="http://schemas.microsoft.com/office/drawing/2014/main" id="{DB7A744C-4B3B-4329-9BB0-F1D7BA1B4F1F}"/>
              </a:ext>
            </a:extLst>
          </p:cNvPr>
          <p:cNvSpPr>
            <a:spLocks noGrp="1"/>
          </p:cNvSpPr>
          <p:nvPr>
            <p:ph type="sldNum" sz="quarter" idx="12"/>
          </p:nvPr>
        </p:nvSpPr>
        <p:spPr/>
        <p:txBody>
          <a:bodyPr/>
          <a:lstStyle/>
          <a:p>
            <a:fld id="{CF452B6C-023B-434A-82B3-78FE23FF88D4}" type="slidenum">
              <a:rPr kumimoji="1" lang="ja-JP" altLang="en-US" smtClean="0"/>
              <a:t>19</a:t>
            </a:fld>
            <a:endParaRPr kumimoji="1" lang="ja-JP" altLang="en-US"/>
          </a:p>
        </p:txBody>
      </p:sp>
    </p:spTree>
    <p:extLst>
      <p:ext uri="{BB962C8B-B14F-4D97-AF65-F5344CB8AC3E}">
        <p14:creationId xmlns:p14="http://schemas.microsoft.com/office/powerpoint/2010/main" val="2128873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16D8EB-9BE8-4842-9756-5E778FE38DBA}"/>
              </a:ext>
            </a:extLst>
          </p:cNvPr>
          <p:cNvSpPr>
            <a:spLocks noGrp="1"/>
          </p:cNvSpPr>
          <p:nvPr>
            <p:ph type="title"/>
          </p:nvPr>
        </p:nvSpPr>
        <p:spPr/>
        <p:txBody>
          <a:bodyPr/>
          <a:lstStyle/>
          <a:p>
            <a:r>
              <a:rPr lang="ja-JP" altLang="en-US" dirty="0"/>
              <a:t>目次</a:t>
            </a:r>
            <a:endParaRPr kumimoji="1" lang="ja-JP" altLang="en-US" dirty="0"/>
          </a:p>
        </p:txBody>
      </p:sp>
      <p:sp>
        <p:nvSpPr>
          <p:cNvPr id="3" name="コンテンツ プレースホルダー 2">
            <a:extLst>
              <a:ext uri="{FF2B5EF4-FFF2-40B4-BE49-F238E27FC236}">
                <a16:creationId xmlns:a16="http://schemas.microsoft.com/office/drawing/2014/main" id="{C631773F-B909-498E-B6E8-6FA81C15DCA9}"/>
              </a:ext>
            </a:extLst>
          </p:cNvPr>
          <p:cNvSpPr>
            <a:spLocks noGrp="1"/>
          </p:cNvSpPr>
          <p:nvPr>
            <p:ph idx="1"/>
          </p:nvPr>
        </p:nvSpPr>
        <p:spPr>
          <a:xfrm>
            <a:off x="800109" y="1139646"/>
            <a:ext cx="6876690" cy="5280541"/>
          </a:xfrm>
        </p:spPr>
        <p:txBody>
          <a:bodyPr>
            <a:noAutofit/>
          </a:bodyPr>
          <a:lstStyle/>
          <a:p>
            <a:pPr>
              <a:spcBef>
                <a:spcPts val="0"/>
              </a:spcBef>
              <a:buClr>
                <a:schemeClr val="tx1"/>
              </a:buClr>
              <a:buSzPct val="100000"/>
              <a:buFont typeface="+mj-lt"/>
              <a:buAutoNum type="arabicPeriod" startAt="3"/>
            </a:pPr>
            <a:r>
              <a:rPr lang="ja-JP" altLang="en-US" sz="2000" dirty="0"/>
              <a:t>研究の動機</a:t>
            </a:r>
          </a:p>
          <a:p>
            <a:pPr>
              <a:spcBef>
                <a:spcPts val="0"/>
              </a:spcBef>
              <a:buClr>
                <a:schemeClr val="tx1"/>
              </a:buClr>
              <a:buSzPct val="100000"/>
              <a:buFont typeface="+mj-lt"/>
              <a:buAutoNum type="arabicPeriod" startAt="3"/>
            </a:pPr>
            <a:r>
              <a:rPr lang="ja-JP" altLang="en-US" sz="2000" dirty="0"/>
              <a:t>研究の仮説・目的</a:t>
            </a:r>
          </a:p>
          <a:p>
            <a:pPr>
              <a:spcBef>
                <a:spcPts val="0"/>
              </a:spcBef>
              <a:buClr>
                <a:schemeClr val="tx1"/>
              </a:buClr>
              <a:buSzPct val="100000"/>
              <a:buFont typeface="+mj-lt"/>
              <a:buAutoNum type="arabicPeriod" startAt="3"/>
            </a:pPr>
            <a:r>
              <a:rPr lang="ja-JP" altLang="en-US" sz="2000" dirty="0"/>
              <a:t>研究の計画</a:t>
            </a:r>
          </a:p>
          <a:p>
            <a:pPr>
              <a:spcBef>
                <a:spcPts val="0"/>
              </a:spcBef>
              <a:buClr>
                <a:schemeClr val="tx1"/>
              </a:buClr>
              <a:buSzPct val="100000"/>
              <a:buFont typeface="+mj-lt"/>
              <a:buAutoNum type="arabicPeriod" startAt="3"/>
            </a:pPr>
            <a:r>
              <a:rPr lang="ja-JP" altLang="en-US" sz="2000" dirty="0"/>
              <a:t>研究の経過</a:t>
            </a:r>
            <a:r>
              <a:rPr lang="en-US" altLang="ja-JP" sz="2000" dirty="0"/>
              <a:t>:</a:t>
            </a:r>
            <a:r>
              <a:rPr lang="ja-JP" altLang="en-US" sz="2000" dirty="0"/>
              <a:t>立体地形図の作成</a:t>
            </a:r>
          </a:p>
          <a:p>
            <a:pPr>
              <a:spcBef>
                <a:spcPts val="0"/>
              </a:spcBef>
              <a:buClr>
                <a:schemeClr val="tx1"/>
              </a:buClr>
              <a:buSzPct val="100000"/>
              <a:buFont typeface="+mj-lt"/>
              <a:buAutoNum type="arabicPeriod" startAt="3"/>
            </a:pPr>
            <a:r>
              <a:rPr lang="ja-JP" altLang="en-US" sz="2000" dirty="0"/>
              <a:t>研究の経過：分水嶺の読み取り</a:t>
            </a:r>
          </a:p>
          <a:p>
            <a:pPr>
              <a:spcBef>
                <a:spcPts val="0"/>
              </a:spcBef>
              <a:buClr>
                <a:schemeClr val="tx1"/>
              </a:buClr>
              <a:buSzPct val="100000"/>
              <a:buFont typeface="+mj-lt"/>
              <a:buAutoNum type="arabicPeriod" startAt="3"/>
            </a:pPr>
            <a:r>
              <a:rPr lang="ja-JP" altLang="en-US" sz="2000" dirty="0"/>
              <a:t>研究の経過：現地踏査①</a:t>
            </a:r>
          </a:p>
          <a:p>
            <a:pPr>
              <a:spcBef>
                <a:spcPts val="0"/>
              </a:spcBef>
              <a:buClr>
                <a:schemeClr val="tx1"/>
              </a:buClr>
              <a:buSzPct val="100000"/>
              <a:buFont typeface="+mj-lt"/>
              <a:buAutoNum type="arabicPeriod" startAt="3"/>
            </a:pPr>
            <a:r>
              <a:rPr lang="ja-JP" altLang="en-US" sz="2000" dirty="0"/>
              <a:t>研究の経過：現地踏査②</a:t>
            </a:r>
          </a:p>
          <a:p>
            <a:pPr>
              <a:spcBef>
                <a:spcPts val="0"/>
              </a:spcBef>
              <a:buClr>
                <a:schemeClr val="tx1"/>
              </a:buClr>
              <a:buSzPct val="100000"/>
              <a:buFont typeface="+mj-lt"/>
              <a:buAutoNum type="arabicPeriod" startAt="3"/>
            </a:pPr>
            <a:r>
              <a:rPr lang="ja-JP" altLang="en-US" sz="2000" dirty="0"/>
              <a:t>研究の経過：現地踏査③</a:t>
            </a:r>
          </a:p>
          <a:p>
            <a:pPr>
              <a:spcBef>
                <a:spcPts val="0"/>
              </a:spcBef>
              <a:buClr>
                <a:schemeClr val="tx1"/>
              </a:buClr>
              <a:buSzPct val="100000"/>
              <a:buFont typeface="+mj-lt"/>
              <a:buAutoNum type="arabicPeriod" startAt="3"/>
            </a:pPr>
            <a:r>
              <a:rPr lang="ja-JP" altLang="en-US" sz="2000" dirty="0"/>
              <a:t>研究の経過：現地踏査：まとめ</a:t>
            </a:r>
          </a:p>
          <a:p>
            <a:pPr>
              <a:spcBef>
                <a:spcPts val="0"/>
              </a:spcBef>
              <a:buClr>
                <a:schemeClr val="tx1"/>
              </a:buClr>
              <a:buSzPct val="100000"/>
              <a:buFont typeface="+mj-lt"/>
              <a:buAutoNum type="arabicPeriod" startAt="3"/>
            </a:pPr>
            <a:r>
              <a:rPr lang="ja-JP" altLang="en-US" sz="2000" dirty="0"/>
              <a:t>研究の結果：桜川流域の特徴</a:t>
            </a:r>
          </a:p>
          <a:p>
            <a:pPr>
              <a:spcBef>
                <a:spcPts val="0"/>
              </a:spcBef>
              <a:buClr>
                <a:schemeClr val="tx1"/>
              </a:buClr>
              <a:buSzPct val="100000"/>
              <a:buFont typeface="+mj-lt"/>
              <a:buAutoNum type="arabicPeriod" startAt="3"/>
            </a:pPr>
            <a:r>
              <a:rPr lang="ja-JP" altLang="en-US" sz="2000" dirty="0"/>
              <a:t>研究の結果：その他の河川の流域の特徴</a:t>
            </a:r>
          </a:p>
          <a:p>
            <a:pPr>
              <a:spcBef>
                <a:spcPts val="0"/>
              </a:spcBef>
              <a:buClr>
                <a:schemeClr val="tx1"/>
              </a:buClr>
              <a:buSzPct val="100000"/>
              <a:buFont typeface="+mj-lt"/>
              <a:buAutoNum type="arabicPeriod" startAt="3"/>
            </a:pPr>
            <a:r>
              <a:rPr lang="ja-JP" altLang="en-US" sz="2000" dirty="0"/>
              <a:t>研究の結果：分水嶺の特徴など</a:t>
            </a:r>
          </a:p>
          <a:p>
            <a:pPr>
              <a:spcBef>
                <a:spcPts val="0"/>
              </a:spcBef>
              <a:buClr>
                <a:schemeClr val="tx1"/>
              </a:buClr>
              <a:buSzPct val="100000"/>
              <a:buFont typeface="+mj-lt"/>
              <a:buAutoNum type="arabicPeriod" startAt="3"/>
            </a:pPr>
            <a:r>
              <a:rPr lang="ja-JP" altLang="en-US" sz="2000" dirty="0"/>
              <a:t>研究の考察：桜川について</a:t>
            </a:r>
          </a:p>
          <a:p>
            <a:pPr>
              <a:spcBef>
                <a:spcPts val="0"/>
              </a:spcBef>
              <a:buClr>
                <a:schemeClr val="tx1"/>
              </a:buClr>
              <a:buSzPct val="100000"/>
              <a:buFont typeface="+mj-lt"/>
              <a:buAutoNum type="arabicPeriod" startAt="3"/>
            </a:pPr>
            <a:r>
              <a:rPr lang="ja-JP" altLang="en-US" sz="2000" dirty="0"/>
              <a:t>研究の考察：台風</a:t>
            </a:r>
            <a:r>
              <a:rPr lang="en-US" altLang="ja-JP" sz="2000" dirty="0"/>
              <a:t>19</a:t>
            </a:r>
            <a:r>
              <a:rPr lang="ja-JP" altLang="en-US" sz="2000" dirty="0"/>
              <a:t>号時の桜川</a:t>
            </a:r>
          </a:p>
          <a:p>
            <a:pPr>
              <a:spcBef>
                <a:spcPts val="0"/>
              </a:spcBef>
              <a:buClr>
                <a:schemeClr val="tx1"/>
              </a:buClr>
              <a:buSzPct val="100000"/>
              <a:buFont typeface="+mj-lt"/>
              <a:buAutoNum type="arabicPeriod" startAt="3"/>
            </a:pPr>
            <a:r>
              <a:rPr lang="ja-JP" altLang="en-US" sz="2000" dirty="0"/>
              <a:t>研究の考察：その他の河川について</a:t>
            </a:r>
          </a:p>
          <a:p>
            <a:pPr>
              <a:spcBef>
                <a:spcPts val="0"/>
              </a:spcBef>
              <a:buClr>
                <a:schemeClr val="tx1"/>
              </a:buClr>
              <a:buSzPct val="100000"/>
              <a:buFont typeface="+mj-lt"/>
              <a:buAutoNum type="arabicPeriod" startAt="3"/>
            </a:pPr>
            <a:r>
              <a:rPr lang="ja-JP" altLang="en-US" sz="2000" dirty="0"/>
              <a:t>研究の結論</a:t>
            </a:r>
          </a:p>
          <a:p>
            <a:pPr>
              <a:spcBef>
                <a:spcPts val="0"/>
              </a:spcBef>
              <a:buClr>
                <a:schemeClr val="tx1"/>
              </a:buClr>
              <a:buSzPct val="100000"/>
              <a:buFont typeface="+mj-lt"/>
              <a:buAutoNum type="arabicPeriod" startAt="3"/>
            </a:pPr>
            <a:r>
              <a:rPr lang="ja-JP" altLang="en-US" sz="2000" dirty="0"/>
              <a:t>研究の感想</a:t>
            </a:r>
          </a:p>
          <a:p>
            <a:pPr>
              <a:spcBef>
                <a:spcPts val="0"/>
              </a:spcBef>
              <a:buClr>
                <a:schemeClr val="tx1"/>
              </a:buClr>
              <a:buSzPct val="100000"/>
              <a:buFont typeface="+mj-lt"/>
              <a:buAutoNum type="arabicPeriod" startAt="3"/>
            </a:pPr>
            <a:r>
              <a:rPr lang="ja-JP" altLang="en-US" sz="2000" dirty="0"/>
              <a:t>参考資料</a:t>
            </a:r>
          </a:p>
        </p:txBody>
      </p:sp>
      <p:sp>
        <p:nvSpPr>
          <p:cNvPr id="4" name="スライド番号プレースホルダー 3">
            <a:extLst>
              <a:ext uri="{FF2B5EF4-FFF2-40B4-BE49-F238E27FC236}">
                <a16:creationId xmlns:a16="http://schemas.microsoft.com/office/drawing/2014/main" id="{1DF72D88-0078-4A03-B1E7-AFAF5AE94041}"/>
              </a:ext>
            </a:extLst>
          </p:cNvPr>
          <p:cNvSpPr>
            <a:spLocks noGrp="1"/>
          </p:cNvSpPr>
          <p:nvPr>
            <p:ph type="sldNum" sz="quarter" idx="12"/>
          </p:nvPr>
        </p:nvSpPr>
        <p:spPr/>
        <p:txBody>
          <a:bodyPr/>
          <a:lstStyle/>
          <a:p>
            <a:fld id="{CF452B6C-023B-434A-82B3-78FE23FF88D4}" type="slidenum">
              <a:rPr kumimoji="1" lang="ja-JP" altLang="en-US" smtClean="0"/>
              <a:t>2</a:t>
            </a:fld>
            <a:endParaRPr kumimoji="1" lang="ja-JP" altLang="en-US"/>
          </a:p>
        </p:txBody>
      </p:sp>
    </p:spTree>
    <p:extLst>
      <p:ext uri="{BB962C8B-B14F-4D97-AF65-F5344CB8AC3E}">
        <p14:creationId xmlns:p14="http://schemas.microsoft.com/office/powerpoint/2010/main" val="32816533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8A56CF-B6B4-4733-B604-30C3373087EA}"/>
              </a:ext>
            </a:extLst>
          </p:cNvPr>
          <p:cNvSpPr>
            <a:spLocks noGrp="1"/>
          </p:cNvSpPr>
          <p:nvPr>
            <p:ph type="title"/>
          </p:nvPr>
        </p:nvSpPr>
        <p:spPr/>
        <p:txBody>
          <a:bodyPr/>
          <a:lstStyle/>
          <a:p>
            <a:r>
              <a:rPr kumimoji="1" lang="ja-JP" altLang="en-US" dirty="0"/>
              <a:t>参考資料</a:t>
            </a:r>
          </a:p>
        </p:txBody>
      </p:sp>
      <p:sp>
        <p:nvSpPr>
          <p:cNvPr id="3" name="コンテンツ プレースホルダー 2">
            <a:extLst>
              <a:ext uri="{FF2B5EF4-FFF2-40B4-BE49-F238E27FC236}">
                <a16:creationId xmlns:a16="http://schemas.microsoft.com/office/drawing/2014/main" id="{CFC9B646-7118-4653-A74A-3FF1565B7A09}"/>
              </a:ext>
            </a:extLst>
          </p:cNvPr>
          <p:cNvSpPr>
            <a:spLocks noGrp="1"/>
          </p:cNvSpPr>
          <p:nvPr>
            <p:ph idx="1"/>
          </p:nvPr>
        </p:nvSpPr>
        <p:spPr>
          <a:xfrm>
            <a:off x="660399" y="2160590"/>
            <a:ext cx="8049648" cy="3880773"/>
          </a:xfrm>
        </p:spPr>
        <p:txBody>
          <a:bodyPr>
            <a:normAutofit/>
          </a:bodyPr>
          <a:lstStyle/>
          <a:p>
            <a:r>
              <a:rPr lang="ja-JP" altLang="en-US" sz="2400" dirty="0"/>
              <a:t>国土地理院 地理院地図</a:t>
            </a:r>
            <a:r>
              <a:rPr lang="en-US" altLang="ja-JP" sz="2400" dirty="0"/>
              <a:t>(</a:t>
            </a:r>
            <a:r>
              <a:rPr lang="ja-JP" altLang="en-US" sz="2400" dirty="0"/>
              <a:t>電子国土</a:t>
            </a:r>
            <a:r>
              <a:rPr lang="en-US" altLang="ja-JP" sz="2400" dirty="0"/>
              <a:t>Web)https://maps.gsi.go.jp</a:t>
            </a:r>
          </a:p>
          <a:p>
            <a:r>
              <a:rPr lang="ja-JP" altLang="en-US" sz="2400" dirty="0"/>
              <a:t>日本気象協会防災レポート　</a:t>
            </a:r>
            <a:r>
              <a:rPr lang="en-US" altLang="ja-JP" sz="2400" dirty="0"/>
              <a:t>2019.11.6</a:t>
            </a:r>
            <a:br>
              <a:rPr lang="en-US" altLang="ja-JP" sz="2400" dirty="0"/>
            </a:br>
            <a:r>
              <a:rPr lang="en-US" altLang="ja-JP" sz="2400" dirty="0"/>
              <a:t>https://www.jwa.or.jp/news/2019/11/8535/</a:t>
            </a:r>
          </a:p>
          <a:p>
            <a:r>
              <a:rPr lang="en-US" altLang="ja-JP" sz="2400" dirty="0"/>
              <a:t>NPO</a:t>
            </a:r>
            <a:r>
              <a:rPr lang="ja-JP" altLang="en-US" sz="2400" dirty="0"/>
              <a:t>法人　</a:t>
            </a:r>
            <a:r>
              <a:rPr lang="en-US" altLang="ja-JP" sz="2400" dirty="0"/>
              <a:t>News</a:t>
            </a:r>
            <a:r>
              <a:rPr lang="ja-JP" altLang="en-US" sz="2400" dirty="0"/>
              <a:t>つくば　</a:t>
            </a:r>
            <a:r>
              <a:rPr lang="en-US" altLang="ja-JP" sz="2400" dirty="0"/>
              <a:t>2019.10.15</a:t>
            </a:r>
            <a:br>
              <a:rPr lang="en-US" altLang="ja-JP" sz="2400" dirty="0"/>
            </a:br>
            <a:r>
              <a:rPr lang="en-US" altLang="ja-JP" sz="2400" dirty="0"/>
              <a:t>【</a:t>
            </a:r>
            <a:r>
              <a:rPr lang="ja-JP" altLang="en-US" sz="2400" dirty="0"/>
              <a:t>台風</a:t>
            </a:r>
            <a:r>
              <a:rPr lang="en-US" altLang="ja-JP" sz="2400" dirty="0"/>
              <a:t>19</a:t>
            </a:r>
            <a:r>
              <a:rPr lang="ja-JP" altLang="en-US" sz="2400" dirty="0"/>
              <a:t>号</a:t>
            </a:r>
            <a:r>
              <a:rPr lang="en-US" altLang="ja-JP" sz="2400" dirty="0"/>
              <a:t>】</a:t>
            </a:r>
            <a:r>
              <a:rPr lang="ja-JP" altLang="en-US" sz="2400" dirty="0"/>
              <a:t>桜川、つくば市北部</a:t>
            </a:r>
            <a:r>
              <a:rPr lang="en-US" altLang="ja-JP" sz="2400" dirty="0"/>
              <a:t>7</a:t>
            </a:r>
            <a:r>
              <a:rPr lang="ja-JP" altLang="en-US" sz="2400" dirty="0"/>
              <a:t>か所で越水や漏水</a:t>
            </a:r>
            <a:br>
              <a:rPr lang="en-US" altLang="ja-JP" sz="2400" dirty="0"/>
            </a:br>
            <a:r>
              <a:rPr lang="en-US" altLang="ja-JP" sz="2400" dirty="0"/>
              <a:t>https://newstsukuba.jp/19124/15/10/</a:t>
            </a:r>
            <a:endParaRPr lang="ja-JP" altLang="en-US" sz="2400" dirty="0"/>
          </a:p>
          <a:p>
            <a:endParaRPr kumimoji="1" lang="en-US" altLang="ja-JP" sz="2400" dirty="0"/>
          </a:p>
        </p:txBody>
      </p:sp>
      <p:sp>
        <p:nvSpPr>
          <p:cNvPr id="4" name="スライド番号プレースホルダー 3">
            <a:extLst>
              <a:ext uri="{FF2B5EF4-FFF2-40B4-BE49-F238E27FC236}">
                <a16:creationId xmlns:a16="http://schemas.microsoft.com/office/drawing/2014/main" id="{7A5F9C70-45C0-4ED1-8D35-954E1490FFEE}"/>
              </a:ext>
            </a:extLst>
          </p:cNvPr>
          <p:cNvSpPr>
            <a:spLocks noGrp="1"/>
          </p:cNvSpPr>
          <p:nvPr>
            <p:ph type="sldNum" sz="quarter" idx="12"/>
          </p:nvPr>
        </p:nvSpPr>
        <p:spPr/>
        <p:txBody>
          <a:bodyPr/>
          <a:lstStyle/>
          <a:p>
            <a:fld id="{CF452B6C-023B-434A-82B3-78FE23FF88D4}" type="slidenum">
              <a:rPr kumimoji="1" lang="ja-JP" altLang="en-US" smtClean="0"/>
              <a:t>20</a:t>
            </a:fld>
            <a:endParaRPr kumimoji="1" lang="ja-JP" altLang="en-US"/>
          </a:p>
        </p:txBody>
      </p:sp>
    </p:spTree>
    <p:extLst>
      <p:ext uri="{BB962C8B-B14F-4D97-AF65-F5344CB8AC3E}">
        <p14:creationId xmlns:p14="http://schemas.microsoft.com/office/powerpoint/2010/main" val="839665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92455D-A325-489F-A30F-EFCA331CD142}"/>
              </a:ext>
            </a:extLst>
          </p:cNvPr>
          <p:cNvSpPr>
            <a:spLocks noGrp="1"/>
          </p:cNvSpPr>
          <p:nvPr>
            <p:ph type="title"/>
          </p:nvPr>
        </p:nvSpPr>
        <p:spPr/>
        <p:txBody>
          <a:bodyPr/>
          <a:lstStyle/>
          <a:p>
            <a:r>
              <a:rPr lang="ja-JP" altLang="en-US" dirty="0"/>
              <a:t>研究の動機</a:t>
            </a:r>
            <a:endParaRPr kumimoji="1" lang="ja-JP" altLang="en-US" dirty="0"/>
          </a:p>
        </p:txBody>
      </p:sp>
      <p:sp>
        <p:nvSpPr>
          <p:cNvPr id="3" name="コンテンツ プレースホルダー 2">
            <a:extLst>
              <a:ext uri="{FF2B5EF4-FFF2-40B4-BE49-F238E27FC236}">
                <a16:creationId xmlns:a16="http://schemas.microsoft.com/office/drawing/2014/main" id="{84A5500B-89FC-4211-8FAD-35DF4628B45B}"/>
              </a:ext>
            </a:extLst>
          </p:cNvPr>
          <p:cNvSpPr>
            <a:spLocks noGrp="1"/>
          </p:cNvSpPr>
          <p:nvPr>
            <p:ph idx="1"/>
          </p:nvPr>
        </p:nvSpPr>
        <p:spPr>
          <a:xfrm>
            <a:off x="660399" y="1930400"/>
            <a:ext cx="7211392" cy="4110963"/>
          </a:xfrm>
        </p:spPr>
        <p:txBody>
          <a:bodyPr>
            <a:noAutofit/>
          </a:bodyPr>
          <a:lstStyle/>
          <a:p>
            <a:pPr marL="0" indent="0">
              <a:buNone/>
            </a:pPr>
            <a:r>
              <a:rPr lang="ja-JP" altLang="en-US" sz="2000" dirty="0"/>
              <a:t>本自由研究の動機は２つ</a:t>
            </a:r>
            <a:endParaRPr lang="en-US" altLang="ja-JP" sz="2000" dirty="0"/>
          </a:p>
          <a:p>
            <a:pPr>
              <a:buClr>
                <a:schemeClr val="tx1"/>
              </a:buClr>
              <a:buSzPct val="100000"/>
              <a:buFont typeface="+mj-ea"/>
              <a:buAutoNum type="circleNumDbPlain"/>
            </a:pPr>
            <a:r>
              <a:rPr lang="en-US" altLang="ja-JP" sz="2000" dirty="0"/>
              <a:t>2019</a:t>
            </a:r>
            <a:r>
              <a:rPr lang="ja-JP" altLang="en-US" sz="2000" dirty="0"/>
              <a:t>年に、台風</a:t>
            </a:r>
            <a:r>
              <a:rPr lang="en-US" altLang="ja-JP" sz="2000" dirty="0"/>
              <a:t>19</a:t>
            </a:r>
            <a:r>
              <a:rPr lang="ja-JP" altLang="en-US" sz="2000" dirty="0"/>
              <a:t>号があり、土浦市にある桜川が大雨により増水し、氾濫して周辺の農地などに広い範囲で浸水被害をもたらした。そこで、桜川はどのくらい氾濫しやすいか、何故桜川が台風</a:t>
            </a:r>
            <a:r>
              <a:rPr lang="en-US" altLang="ja-JP" sz="2000" dirty="0"/>
              <a:t>19</a:t>
            </a:r>
            <a:r>
              <a:rPr lang="ja-JP" altLang="en-US" sz="2000" dirty="0"/>
              <a:t>号では氾濫に至ったか、このような災害を予測して早期避難につなげるにはどうしたらよいか、桜川周辺の他の河川ではどのくらい氾濫しやすいかということなどに興味を持ち、それを本自由研究で調べようと思った。</a:t>
            </a:r>
            <a:endParaRPr lang="en-US" altLang="ja-JP" sz="2000" dirty="0"/>
          </a:p>
          <a:p>
            <a:pPr>
              <a:buClr>
                <a:schemeClr val="tx1"/>
              </a:buClr>
              <a:buSzPct val="100000"/>
              <a:buFont typeface="+mj-ea"/>
              <a:buAutoNum type="circleNumDbPlain"/>
            </a:pPr>
            <a:r>
              <a:rPr lang="ja-JP" altLang="en-US" sz="2000" dirty="0"/>
              <a:t>小学</a:t>
            </a:r>
            <a:r>
              <a:rPr lang="en-US" altLang="ja-JP" sz="2000" dirty="0"/>
              <a:t>5</a:t>
            </a:r>
            <a:r>
              <a:rPr lang="ja-JP" altLang="en-US" sz="2000" dirty="0"/>
              <a:t>年生の自由研究では、自分が当時通っていた小学校の学区の立体地形図を作成し、学区内に降った雨水の動きを調べ、学区内の浸水しない安全な場所を探した。このことを通して、もっとスケールを広げて雨水の流れ方を調べてみたいと思い、本自由研究をしようと決断した。</a:t>
            </a:r>
            <a:endParaRPr lang="en-US" altLang="ja-JP" sz="2000" dirty="0"/>
          </a:p>
        </p:txBody>
      </p:sp>
      <p:sp>
        <p:nvSpPr>
          <p:cNvPr id="4" name="スライド番号プレースホルダー 3">
            <a:extLst>
              <a:ext uri="{FF2B5EF4-FFF2-40B4-BE49-F238E27FC236}">
                <a16:creationId xmlns:a16="http://schemas.microsoft.com/office/drawing/2014/main" id="{03A150D9-711C-4A0D-AA84-DB74975555BE}"/>
              </a:ext>
            </a:extLst>
          </p:cNvPr>
          <p:cNvSpPr>
            <a:spLocks noGrp="1"/>
          </p:cNvSpPr>
          <p:nvPr>
            <p:ph type="sldNum" sz="quarter" idx="12"/>
          </p:nvPr>
        </p:nvSpPr>
        <p:spPr/>
        <p:txBody>
          <a:bodyPr/>
          <a:lstStyle/>
          <a:p>
            <a:fld id="{CF452B6C-023B-434A-82B3-78FE23FF88D4}" type="slidenum">
              <a:rPr kumimoji="1" lang="ja-JP" altLang="en-US" smtClean="0"/>
              <a:t>3</a:t>
            </a:fld>
            <a:endParaRPr kumimoji="1" lang="ja-JP" altLang="en-US"/>
          </a:p>
        </p:txBody>
      </p:sp>
    </p:spTree>
    <p:extLst>
      <p:ext uri="{BB962C8B-B14F-4D97-AF65-F5344CB8AC3E}">
        <p14:creationId xmlns:p14="http://schemas.microsoft.com/office/powerpoint/2010/main" val="145004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598E8A-9FDF-4C87-A25F-8434F11B5D66}"/>
              </a:ext>
            </a:extLst>
          </p:cNvPr>
          <p:cNvSpPr>
            <a:spLocks noGrp="1"/>
          </p:cNvSpPr>
          <p:nvPr>
            <p:ph type="title"/>
          </p:nvPr>
        </p:nvSpPr>
        <p:spPr/>
        <p:txBody>
          <a:bodyPr/>
          <a:lstStyle/>
          <a:p>
            <a:r>
              <a:rPr kumimoji="1" lang="ja-JP" altLang="en-US" dirty="0"/>
              <a:t>研究の仮説・目的</a:t>
            </a:r>
          </a:p>
        </p:txBody>
      </p:sp>
      <p:sp>
        <p:nvSpPr>
          <p:cNvPr id="3" name="コンテンツ プレースホルダー 2">
            <a:extLst>
              <a:ext uri="{FF2B5EF4-FFF2-40B4-BE49-F238E27FC236}">
                <a16:creationId xmlns:a16="http://schemas.microsoft.com/office/drawing/2014/main" id="{6A5FAC23-ABBD-4051-8A2F-9D20D70455EF}"/>
              </a:ext>
            </a:extLst>
          </p:cNvPr>
          <p:cNvSpPr>
            <a:spLocks noGrp="1"/>
          </p:cNvSpPr>
          <p:nvPr>
            <p:ph idx="1"/>
          </p:nvPr>
        </p:nvSpPr>
        <p:spPr>
          <a:xfrm>
            <a:off x="660398" y="2160590"/>
            <a:ext cx="7553703" cy="4306471"/>
          </a:xfrm>
        </p:spPr>
        <p:txBody>
          <a:bodyPr>
            <a:normAutofit/>
          </a:bodyPr>
          <a:lstStyle/>
          <a:p>
            <a:pPr marL="0" indent="0">
              <a:buNone/>
            </a:pPr>
            <a:r>
              <a:rPr lang="en-US" altLang="ja-JP" sz="2000" dirty="0"/>
              <a:t>【</a:t>
            </a:r>
            <a:r>
              <a:rPr lang="ja-JP" altLang="en-US" sz="2000" dirty="0"/>
              <a:t>仮説</a:t>
            </a:r>
            <a:r>
              <a:rPr lang="en-US" altLang="ja-JP" sz="2000" dirty="0"/>
              <a:t>】</a:t>
            </a:r>
            <a:r>
              <a:rPr lang="ja-JP" altLang="en-US" sz="2000" dirty="0"/>
              <a:t>氾濫は流域面積の大きさや形に関係するのではないか？</a:t>
            </a:r>
            <a:endParaRPr lang="en-US" altLang="ja-JP" sz="2000" dirty="0"/>
          </a:p>
          <a:p>
            <a:pPr>
              <a:buFont typeface="Wingdings" panose="05000000000000000000" pitchFamily="2" charset="2"/>
              <a:buChar char="Ø"/>
            </a:pPr>
            <a:r>
              <a:rPr lang="ja-JP" altLang="en-US" sz="2000" dirty="0"/>
              <a:t>流域面積が大きかったら、その中に降った多くの雨水で川が増水し、氾濫しやすい状態になると思う。</a:t>
            </a:r>
            <a:endParaRPr lang="en-US" altLang="ja-JP" sz="2000" dirty="0"/>
          </a:p>
          <a:p>
            <a:pPr marL="0" indent="0">
              <a:buNone/>
            </a:pPr>
            <a:r>
              <a:rPr lang="en-US" altLang="ja-JP" sz="2000" dirty="0"/>
              <a:t>【</a:t>
            </a:r>
            <a:r>
              <a:rPr lang="ja-JP" altLang="en-US" sz="2000" dirty="0"/>
              <a:t>目的</a:t>
            </a:r>
            <a:r>
              <a:rPr lang="en-US" altLang="ja-JP" sz="2000" dirty="0"/>
              <a:t>】</a:t>
            </a:r>
            <a:r>
              <a:rPr lang="ja-JP" altLang="en-US" sz="2000" dirty="0"/>
              <a:t>本自由研究の目的は以下の通り。</a:t>
            </a:r>
            <a:endParaRPr lang="en-US" altLang="ja-JP" sz="2000" dirty="0"/>
          </a:p>
          <a:p>
            <a:pPr lvl="1">
              <a:buFont typeface="Yu Gothic Medium" panose="020B0400000000000000" pitchFamily="34" charset="-128"/>
              <a:buChar char="▶"/>
            </a:pPr>
            <a:r>
              <a:rPr kumimoji="1" lang="ja-JP" altLang="en-US" sz="2000" dirty="0"/>
              <a:t>桜川の流域範囲の</a:t>
            </a:r>
            <a:r>
              <a:rPr lang="ja-JP" altLang="en-US" sz="2000" dirty="0"/>
              <a:t>読み取り</a:t>
            </a:r>
            <a:r>
              <a:rPr kumimoji="1" lang="ja-JP" altLang="en-US" sz="2000" dirty="0"/>
              <a:t>を</a:t>
            </a:r>
            <a:r>
              <a:rPr lang="ja-JP" altLang="en-US" sz="2000" dirty="0"/>
              <a:t>立体</a:t>
            </a:r>
            <a:r>
              <a:rPr kumimoji="1" lang="ja-JP" altLang="en-US" sz="2000" dirty="0"/>
              <a:t>地形図を通じて行い、流域の大きさや形の特徴から、氾濫発生のしやすさについて</a:t>
            </a:r>
            <a:r>
              <a:rPr lang="ja-JP" altLang="en-US" sz="2000" dirty="0"/>
              <a:t>明らかに</a:t>
            </a:r>
            <a:r>
              <a:rPr kumimoji="1" lang="ja-JP" altLang="en-US" sz="2000" dirty="0"/>
              <a:t>する。</a:t>
            </a:r>
          </a:p>
          <a:p>
            <a:pPr lvl="1">
              <a:buFont typeface="Yu Gothic Medium" panose="020B0400000000000000" pitchFamily="34" charset="-128"/>
              <a:buChar char="▶"/>
            </a:pPr>
            <a:r>
              <a:rPr kumimoji="1" lang="ja-JP" altLang="en-US" sz="2000" dirty="0"/>
              <a:t>併せて、桜川周辺を流れるその他の河川（花室川、谷田川、小野川、恋瀬川、涸沼川、那珂川など）との比較を行い、それぞれの氾濫発生のしやすさについても明らかにする。</a:t>
            </a:r>
            <a:endParaRPr kumimoji="1" lang="en-US" altLang="ja-JP" sz="2000" dirty="0"/>
          </a:p>
          <a:p>
            <a:pPr>
              <a:buFont typeface="Yu Gothic Medium" panose="020B0400000000000000" pitchFamily="34" charset="-128"/>
              <a:buChar char="▶"/>
            </a:pPr>
            <a:endParaRPr kumimoji="1" lang="en-US" altLang="ja-JP" sz="2000" dirty="0"/>
          </a:p>
          <a:p>
            <a:pPr lvl="1">
              <a:buFont typeface="Yu Gothic Medium" panose="020B0400000000000000" pitchFamily="34" charset="-128"/>
              <a:buChar char="▶"/>
            </a:pPr>
            <a:endParaRPr kumimoji="1" lang="ja-JP" altLang="en-US" sz="2000" dirty="0"/>
          </a:p>
        </p:txBody>
      </p:sp>
      <p:sp>
        <p:nvSpPr>
          <p:cNvPr id="4" name="スライド番号プレースホルダー 3">
            <a:extLst>
              <a:ext uri="{FF2B5EF4-FFF2-40B4-BE49-F238E27FC236}">
                <a16:creationId xmlns:a16="http://schemas.microsoft.com/office/drawing/2014/main" id="{0BA331CC-E091-4CC9-B079-8E776E33B16E}"/>
              </a:ext>
            </a:extLst>
          </p:cNvPr>
          <p:cNvSpPr>
            <a:spLocks noGrp="1"/>
          </p:cNvSpPr>
          <p:nvPr>
            <p:ph type="sldNum" sz="quarter" idx="12"/>
          </p:nvPr>
        </p:nvSpPr>
        <p:spPr/>
        <p:txBody>
          <a:bodyPr/>
          <a:lstStyle/>
          <a:p>
            <a:fld id="{CF452B6C-023B-434A-82B3-78FE23FF88D4}" type="slidenum">
              <a:rPr kumimoji="1" lang="ja-JP" altLang="en-US" smtClean="0"/>
              <a:t>4</a:t>
            </a:fld>
            <a:endParaRPr kumimoji="1" lang="ja-JP" altLang="en-US"/>
          </a:p>
        </p:txBody>
      </p:sp>
    </p:spTree>
    <p:extLst>
      <p:ext uri="{BB962C8B-B14F-4D97-AF65-F5344CB8AC3E}">
        <p14:creationId xmlns:p14="http://schemas.microsoft.com/office/powerpoint/2010/main" val="3826741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BB9644-A8FB-4D90-BEE6-EC4F077A7B46}"/>
              </a:ext>
            </a:extLst>
          </p:cNvPr>
          <p:cNvSpPr>
            <a:spLocks noGrp="1"/>
          </p:cNvSpPr>
          <p:nvPr>
            <p:ph type="title"/>
          </p:nvPr>
        </p:nvSpPr>
        <p:spPr/>
        <p:txBody>
          <a:bodyPr/>
          <a:lstStyle/>
          <a:p>
            <a:r>
              <a:rPr kumimoji="1" lang="ja-JP" altLang="en-US" dirty="0"/>
              <a:t>研究の計画</a:t>
            </a:r>
          </a:p>
        </p:txBody>
      </p:sp>
      <p:sp>
        <p:nvSpPr>
          <p:cNvPr id="3" name="コンテンツ プレースホルダー 2">
            <a:extLst>
              <a:ext uri="{FF2B5EF4-FFF2-40B4-BE49-F238E27FC236}">
                <a16:creationId xmlns:a16="http://schemas.microsoft.com/office/drawing/2014/main" id="{DA12D114-9357-46B4-88C3-3C7615DB97EC}"/>
              </a:ext>
            </a:extLst>
          </p:cNvPr>
          <p:cNvSpPr>
            <a:spLocks noGrp="1"/>
          </p:cNvSpPr>
          <p:nvPr>
            <p:ph idx="1"/>
          </p:nvPr>
        </p:nvSpPr>
        <p:spPr>
          <a:xfrm>
            <a:off x="991704" y="2253355"/>
            <a:ext cx="6876690" cy="3880773"/>
          </a:xfrm>
        </p:spPr>
        <p:txBody>
          <a:bodyPr>
            <a:noAutofit/>
          </a:bodyPr>
          <a:lstStyle/>
          <a:p>
            <a:pPr marL="0" indent="0">
              <a:buNone/>
            </a:pPr>
            <a:r>
              <a:rPr lang="ja-JP" altLang="en-US" sz="2400" dirty="0"/>
              <a:t>本自由研究は以下の手順で行った。</a:t>
            </a:r>
            <a:endParaRPr lang="en-US" altLang="ja-JP" sz="2400" dirty="0"/>
          </a:p>
          <a:p>
            <a:pPr marL="914400" lvl="1" indent="-457200">
              <a:buClr>
                <a:schemeClr val="tx1"/>
              </a:buClr>
              <a:buSzPct val="100000"/>
              <a:buFont typeface="+mj-ea"/>
              <a:buAutoNum type="circleNumDbPlain"/>
            </a:pPr>
            <a:r>
              <a:rPr kumimoji="1" lang="ja-JP" altLang="en-US" sz="2400" dirty="0"/>
              <a:t>国土地理院ホームページの電子地図から</a:t>
            </a:r>
            <a:r>
              <a:rPr lang="ja-JP" altLang="en-US" sz="2400" dirty="0"/>
              <a:t>立体</a:t>
            </a:r>
            <a:r>
              <a:rPr kumimoji="1" lang="ja-JP" altLang="en-US" sz="2400" dirty="0"/>
              <a:t>地形図を</a:t>
            </a:r>
            <a:r>
              <a:rPr lang="ja-JP" altLang="en-US" sz="2400" dirty="0"/>
              <a:t>作製</a:t>
            </a:r>
            <a:r>
              <a:rPr kumimoji="1" lang="ja-JP" altLang="en-US" sz="2400" dirty="0"/>
              <a:t>する。</a:t>
            </a:r>
            <a:endParaRPr kumimoji="1" lang="en-US" altLang="ja-JP" sz="2400" dirty="0"/>
          </a:p>
          <a:p>
            <a:pPr marL="914400" lvl="1" indent="-457200">
              <a:buClr>
                <a:schemeClr val="tx1"/>
              </a:buClr>
              <a:buSzPct val="100000"/>
              <a:buFont typeface="+mj-ea"/>
              <a:buAutoNum type="circleNumDbPlain"/>
            </a:pPr>
            <a:r>
              <a:rPr lang="ja-JP" altLang="en-US" sz="2400" dirty="0"/>
              <a:t>出来上がった立体地形図をもとに、分水嶺を読み取り、桜川とその周辺の川の流域と、その地形について理解する。</a:t>
            </a:r>
            <a:endParaRPr lang="en-US" altLang="ja-JP" sz="2400" dirty="0"/>
          </a:p>
          <a:p>
            <a:pPr marL="914400" lvl="1" indent="-457200">
              <a:buClr>
                <a:schemeClr val="tx1"/>
              </a:buClr>
              <a:buSzPct val="100000"/>
              <a:buFont typeface="+mj-ea"/>
              <a:buAutoNum type="circleNumDbPlain"/>
            </a:pPr>
            <a:r>
              <a:rPr lang="ja-JP" altLang="en-US" sz="2400" dirty="0"/>
              <a:t>確認が必要な</a:t>
            </a:r>
            <a:r>
              <a:rPr kumimoji="1" lang="ja-JP" altLang="en-US" sz="2400" dirty="0"/>
              <a:t>地点について、現地踏査を行う。</a:t>
            </a:r>
            <a:endParaRPr kumimoji="1" lang="en-US" altLang="ja-JP" sz="2400" dirty="0"/>
          </a:p>
          <a:p>
            <a:pPr marL="914400" lvl="1" indent="-457200">
              <a:buClr>
                <a:schemeClr val="tx1"/>
              </a:buClr>
              <a:buSzPct val="100000"/>
              <a:buFont typeface="+mj-ea"/>
              <a:buAutoNum type="circleNumDbPlain"/>
            </a:pPr>
            <a:r>
              <a:rPr lang="ja-JP" altLang="en-US" sz="2400" dirty="0"/>
              <a:t>分かったことをまとめる。</a:t>
            </a:r>
            <a:endParaRPr kumimoji="1" lang="en-US" altLang="ja-JP" sz="2400" dirty="0"/>
          </a:p>
          <a:p>
            <a:pPr lvl="1"/>
            <a:endParaRPr kumimoji="1" lang="ja-JP" altLang="en-US" sz="2400" dirty="0"/>
          </a:p>
        </p:txBody>
      </p:sp>
      <p:sp>
        <p:nvSpPr>
          <p:cNvPr id="4" name="スライド番号プレースホルダー 3">
            <a:extLst>
              <a:ext uri="{FF2B5EF4-FFF2-40B4-BE49-F238E27FC236}">
                <a16:creationId xmlns:a16="http://schemas.microsoft.com/office/drawing/2014/main" id="{B0CB2E84-E657-49BF-8316-E25F8B523A19}"/>
              </a:ext>
            </a:extLst>
          </p:cNvPr>
          <p:cNvSpPr>
            <a:spLocks noGrp="1"/>
          </p:cNvSpPr>
          <p:nvPr>
            <p:ph type="sldNum" sz="quarter" idx="12"/>
          </p:nvPr>
        </p:nvSpPr>
        <p:spPr/>
        <p:txBody>
          <a:bodyPr/>
          <a:lstStyle/>
          <a:p>
            <a:fld id="{CF452B6C-023B-434A-82B3-78FE23FF88D4}" type="slidenum">
              <a:rPr kumimoji="1" lang="ja-JP" altLang="en-US" smtClean="0"/>
              <a:t>5</a:t>
            </a:fld>
            <a:endParaRPr kumimoji="1" lang="ja-JP" altLang="en-US"/>
          </a:p>
        </p:txBody>
      </p:sp>
    </p:spTree>
    <p:extLst>
      <p:ext uri="{BB962C8B-B14F-4D97-AF65-F5344CB8AC3E}">
        <p14:creationId xmlns:p14="http://schemas.microsoft.com/office/powerpoint/2010/main" val="166788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908930-8FEA-4F45-9FBD-78369633617F}"/>
              </a:ext>
            </a:extLst>
          </p:cNvPr>
          <p:cNvSpPr>
            <a:spLocks noGrp="1"/>
          </p:cNvSpPr>
          <p:nvPr>
            <p:ph type="title"/>
          </p:nvPr>
        </p:nvSpPr>
        <p:spPr/>
        <p:txBody>
          <a:bodyPr/>
          <a:lstStyle/>
          <a:p>
            <a:r>
              <a:rPr kumimoji="1" lang="ja-JP" altLang="en-US" dirty="0"/>
              <a:t>研究の経過</a:t>
            </a:r>
            <a:r>
              <a:rPr kumimoji="1" lang="en-US" altLang="ja-JP" dirty="0"/>
              <a:t>:</a:t>
            </a:r>
            <a:r>
              <a:rPr lang="ja-JP" altLang="en-US" dirty="0"/>
              <a:t>立体</a:t>
            </a:r>
            <a:r>
              <a:rPr kumimoji="1" lang="ja-JP" altLang="en-US" dirty="0"/>
              <a:t>地形図の作成</a:t>
            </a:r>
          </a:p>
        </p:txBody>
      </p:sp>
      <p:sp>
        <p:nvSpPr>
          <p:cNvPr id="3" name="コンテンツ プレースホルダー 2">
            <a:extLst>
              <a:ext uri="{FF2B5EF4-FFF2-40B4-BE49-F238E27FC236}">
                <a16:creationId xmlns:a16="http://schemas.microsoft.com/office/drawing/2014/main" id="{56C48715-4D31-4CF7-8FB8-6C0AF6E5AEF0}"/>
              </a:ext>
            </a:extLst>
          </p:cNvPr>
          <p:cNvSpPr>
            <a:spLocks noGrp="1"/>
          </p:cNvSpPr>
          <p:nvPr>
            <p:ph idx="1"/>
          </p:nvPr>
        </p:nvSpPr>
        <p:spPr>
          <a:xfrm>
            <a:off x="660400" y="1610624"/>
            <a:ext cx="6876690" cy="5386524"/>
          </a:xfrm>
        </p:spPr>
        <p:txBody>
          <a:bodyPr>
            <a:normAutofit fontScale="25000" lnSpcReduction="20000"/>
          </a:bodyPr>
          <a:lstStyle/>
          <a:p>
            <a:pPr marL="0" indent="0">
              <a:buNone/>
            </a:pPr>
            <a:r>
              <a:rPr lang="ja-JP" altLang="en-US" sz="7200" dirty="0">
                <a:solidFill>
                  <a:schemeClr val="tx1"/>
                </a:solidFill>
              </a:rPr>
              <a:t>立体地形図は以下の手順で作成した。</a:t>
            </a:r>
            <a:r>
              <a:rPr lang="ja-JP" altLang="en-US" sz="6400" dirty="0">
                <a:solidFill>
                  <a:schemeClr val="accent1"/>
                </a:solidFill>
              </a:rPr>
              <a:t>　</a:t>
            </a:r>
            <a:endParaRPr lang="en-US" altLang="ja-JP" sz="6400" dirty="0">
              <a:solidFill>
                <a:schemeClr val="accent1"/>
              </a:solidFill>
            </a:endParaRPr>
          </a:p>
          <a:p>
            <a:pPr marL="0" indent="0">
              <a:buNone/>
            </a:pPr>
            <a:r>
              <a:rPr lang="en-US" altLang="ja-JP" sz="6400" dirty="0">
                <a:solidFill>
                  <a:schemeClr val="accent1"/>
                </a:solidFill>
              </a:rPr>
              <a:t>	</a:t>
            </a:r>
            <a:r>
              <a:rPr lang="ja-JP" altLang="en-US" sz="6400" dirty="0">
                <a:solidFill>
                  <a:schemeClr val="accent1"/>
                </a:solidFill>
              </a:rPr>
              <a:t>①</a:t>
            </a:r>
            <a:r>
              <a:rPr lang="en-US" altLang="ja-JP" sz="6400" dirty="0">
                <a:solidFill>
                  <a:schemeClr val="accent1"/>
                </a:solidFill>
              </a:rPr>
              <a:t>	</a:t>
            </a:r>
            <a:r>
              <a:rPr lang="ja-JP" altLang="en-US" sz="6400" dirty="0">
                <a:solidFill>
                  <a:schemeClr val="tx1"/>
                </a:solidFill>
              </a:rPr>
              <a:t>国土地理院のホームページで、高さごとに色分けされた桜川流</a:t>
            </a:r>
            <a:r>
              <a:rPr lang="en-US" altLang="ja-JP" sz="6400" dirty="0">
                <a:solidFill>
                  <a:schemeClr val="tx1"/>
                </a:solidFill>
              </a:rPr>
              <a:t>		</a:t>
            </a:r>
            <a:r>
              <a:rPr lang="ja-JP" altLang="en-US" sz="6400" dirty="0">
                <a:solidFill>
                  <a:schemeClr val="tx1"/>
                </a:solidFill>
              </a:rPr>
              <a:t>域とその周辺の地形図を印刷する。</a:t>
            </a:r>
            <a:endParaRPr lang="en-US" altLang="ja-JP" sz="6400" dirty="0">
              <a:solidFill>
                <a:schemeClr val="tx1"/>
              </a:solidFill>
            </a:endParaRPr>
          </a:p>
          <a:p>
            <a:pPr marL="0" indent="0">
              <a:buNone/>
            </a:pPr>
            <a:r>
              <a:rPr lang="en-US" altLang="ja-JP" sz="6400" dirty="0">
                <a:solidFill>
                  <a:schemeClr val="tx1"/>
                </a:solidFill>
              </a:rPr>
              <a:t>		※1</a:t>
            </a:r>
            <a:r>
              <a:rPr lang="ja-JP" altLang="en-US" sz="6400" dirty="0">
                <a:solidFill>
                  <a:schemeClr val="tx1"/>
                </a:solidFill>
              </a:rPr>
              <a:t>　海抜</a:t>
            </a:r>
            <a:r>
              <a:rPr lang="en-US" altLang="ja-JP" sz="6400" dirty="0">
                <a:solidFill>
                  <a:schemeClr val="tx1"/>
                </a:solidFill>
              </a:rPr>
              <a:t>0</a:t>
            </a:r>
            <a:r>
              <a:rPr lang="ja-JP" altLang="en-US" sz="6400" dirty="0">
                <a:solidFill>
                  <a:schemeClr val="tx1"/>
                </a:solidFill>
              </a:rPr>
              <a:t>ｍ～</a:t>
            </a:r>
            <a:r>
              <a:rPr lang="en-US" altLang="ja-JP" sz="6400" dirty="0">
                <a:solidFill>
                  <a:schemeClr val="tx1"/>
                </a:solidFill>
              </a:rPr>
              <a:t>50</a:t>
            </a:r>
            <a:r>
              <a:rPr lang="ja-JP" altLang="en-US" sz="6400" dirty="0">
                <a:solidFill>
                  <a:schemeClr val="tx1"/>
                </a:solidFill>
              </a:rPr>
              <a:t>ｍは</a:t>
            </a:r>
            <a:r>
              <a:rPr lang="en-US" altLang="ja-JP" sz="6400" dirty="0">
                <a:solidFill>
                  <a:schemeClr val="tx1"/>
                </a:solidFill>
              </a:rPr>
              <a:t>5</a:t>
            </a:r>
            <a:r>
              <a:rPr lang="ja-JP" altLang="en-US" sz="6400" dirty="0">
                <a:solidFill>
                  <a:schemeClr val="tx1"/>
                </a:solidFill>
              </a:rPr>
              <a:t>ｍごとに色分けし、それ以上は赤色で</a:t>
            </a:r>
            <a:r>
              <a:rPr lang="en-US" altLang="ja-JP" sz="6400" dirty="0">
                <a:solidFill>
                  <a:schemeClr val="tx1"/>
                </a:solidFill>
              </a:rPr>
              <a:t>			</a:t>
            </a:r>
            <a:r>
              <a:rPr lang="ja-JP" altLang="en-US" sz="6400" dirty="0">
                <a:solidFill>
                  <a:schemeClr val="tx1"/>
                </a:solidFill>
              </a:rPr>
              <a:t>統一する。</a:t>
            </a:r>
            <a:endParaRPr lang="en-US" altLang="ja-JP" sz="6400" dirty="0">
              <a:solidFill>
                <a:schemeClr val="tx1"/>
              </a:solidFill>
            </a:endParaRPr>
          </a:p>
          <a:p>
            <a:pPr marL="0" indent="0">
              <a:buNone/>
            </a:pPr>
            <a:r>
              <a:rPr lang="en-US" altLang="ja-JP" sz="6400" dirty="0">
                <a:solidFill>
                  <a:schemeClr val="tx1"/>
                </a:solidFill>
              </a:rPr>
              <a:t>		※2</a:t>
            </a:r>
            <a:r>
              <a:rPr lang="ja-JP" altLang="en-US" sz="6400" dirty="0">
                <a:solidFill>
                  <a:schemeClr val="tx1"/>
                </a:solidFill>
              </a:rPr>
              <a:t>　海抜</a:t>
            </a:r>
            <a:r>
              <a:rPr lang="en-US" altLang="ja-JP" sz="6400" dirty="0">
                <a:solidFill>
                  <a:schemeClr val="tx1"/>
                </a:solidFill>
              </a:rPr>
              <a:t>0</a:t>
            </a:r>
            <a:r>
              <a:rPr lang="ja-JP" altLang="en-US" sz="6400" dirty="0">
                <a:solidFill>
                  <a:schemeClr val="tx1"/>
                </a:solidFill>
              </a:rPr>
              <a:t>ｍ～</a:t>
            </a:r>
            <a:r>
              <a:rPr lang="en-US" altLang="ja-JP" sz="6400" dirty="0">
                <a:solidFill>
                  <a:schemeClr val="tx1"/>
                </a:solidFill>
              </a:rPr>
              <a:t>50</a:t>
            </a:r>
            <a:r>
              <a:rPr lang="ja-JP" altLang="en-US" sz="6400" dirty="0">
                <a:solidFill>
                  <a:schemeClr val="tx1"/>
                </a:solidFill>
              </a:rPr>
              <a:t>ｍは</a:t>
            </a:r>
            <a:r>
              <a:rPr lang="en-US" altLang="ja-JP" sz="6400" b="1" u="sng" dirty="0">
                <a:solidFill>
                  <a:schemeClr val="tx1"/>
                </a:solidFill>
              </a:rPr>
              <a:t>0.2mm</a:t>
            </a:r>
            <a:r>
              <a:rPr lang="ja-JP" altLang="en-US" sz="6400" b="1" u="sng" dirty="0">
                <a:solidFill>
                  <a:schemeClr val="tx1"/>
                </a:solidFill>
              </a:rPr>
              <a:t>の紙</a:t>
            </a:r>
            <a:r>
              <a:rPr lang="ja-JP" altLang="en-US" sz="6400" dirty="0">
                <a:solidFill>
                  <a:schemeClr val="tx1"/>
                </a:solidFill>
              </a:rPr>
              <a:t>、</a:t>
            </a:r>
            <a:r>
              <a:rPr lang="en-US" altLang="ja-JP" sz="6400" dirty="0">
                <a:solidFill>
                  <a:schemeClr val="tx1"/>
                </a:solidFill>
              </a:rPr>
              <a:t>50m</a:t>
            </a:r>
            <a:r>
              <a:rPr lang="ja-JP" altLang="en-US" sz="6400" dirty="0">
                <a:solidFill>
                  <a:schemeClr val="tx1"/>
                </a:solidFill>
              </a:rPr>
              <a:t>以上は普通のコピー紙</a:t>
            </a:r>
            <a:r>
              <a:rPr lang="en-US" altLang="ja-JP" sz="6400" dirty="0">
                <a:solidFill>
                  <a:schemeClr val="tx1"/>
                </a:solidFill>
              </a:rPr>
              <a:t>			</a:t>
            </a:r>
            <a:r>
              <a:rPr lang="ja-JP" altLang="en-US" sz="6400" dirty="0">
                <a:solidFill>
                  <a:schemeClr val="tx1"/>
                </a:solidFill>
              </a:rPr>
              <a:t>で印刷する。</a:t>
            </a:r>
            <a:endParaRPr lang="en-US" altLang="ja-JP" sz="6400" dirty="0">
              <a:solidFill>
                <a:schemeClr val="tx1"/>
              </a:solidFill>
            </a:endParaRPr>
          </a:p>
          <a:p>
            <a:pPr marL="0" indent="0">
              <a:buNone/>
            </a:pPr>
            <a:r>
              <a:rPr lang="en-US" altLang="ja-JP" sz="6400" dirty="0">
                <a:solidFill>
                  <a:schemeClr val="tx1"/>
                </a:solidFill>
              </a:rPr>
              <a:t>		※3</a:t>
            </a:r>
            <a:r>
              <a:rPr lang="ja-JP" altLang="en-US" sz="6400" dirty="0">
                <a:solidFill>
                  <a:schemeClr val="tx1"/>
                </a:solidFill>
              </a:rPr>
              <a:t>　</a:t>
            </a:r>
            <a:r>
              <a:rPr lang="ja-JP" altLang="en-US" sz="6400" b="1" u="sng" dirty="0">
                <a:solidFill>
                  <a:schemeClr val="tx1"/>
                </a:solidFill>
              </a:rPr>
              <a:t>縮尺が</a:t>
            </a:r>
            <a:r>
              <a:rPr lang="en-US" altLang="ja-JP" sz="6400" b="1" u="sng" dirty="0">
                <a:solidFill>
                  <a:schemeClr val="tx1"/>
                </a:solidFill>
              </a:rPr>
              <a:t>1:12500</a:t>
            </a:r>
            <a:r>
              <a:rPr lang="ja-JP" altLang="en-US" sz="6400" dirty="0">
                <a:solidFill>
                  <a:schemeClr val="tx1"/>
                </a:solidFill>
              </a:rPr>
              <a:t>になるように印刷する。</a:t>
            </a:r>
            <a:r>
              <a:rPr lang="en-US" altLang="ja-JP" sz="6400" dirty="0">
                <a:solidFill>
                  <a:schemeClr val="tx1"/>
                </a:solidFill>
              </a:rPr>
              <a:t>	</a:t>
            </a:r>
          </a:p>
          <a:p>
            <a:pPr marL="0" indent="0">
              <a:buNone/>
            </a:pPr>
            <a:r>
              <a:rPr lang="en-US" altLang="ja-JP" sz="6400" dirty="0">
                <a:solidFill>
                  <a:schemeClr val="accent1"/>
                </a:solidFill>
              </a:rPr>
              <a:t>	</a:t>
            </a:r>
            <a:r>
              <a:rPr lang="ja-JP" altLang="en-US" sz="6400" dirty="0">
                <a:solidFill>
                  <a:schemeClr val="accent1"/>
                </a:solidFill>
              </a:rPr>
              <a:t>②</a:t>
            </a:r>
            <a:r>
              <a:rPr lang="en-US" altLang="ja-JP" sz="6400" dirty="0">
                <a:solidFill>
                  <a:schemeClr val="accent1"/>
                </a:solidFill>
              </a:rPr>
              <a:t>	</a:t>
            </a:r>
            <a:r>
              <a:rPr lang="ja-JP" altLang="en-US" sz="6400" dirty="0">
                <a:solidFill>
                  <a:schemeClr val="tx1"/>
                </a:solidFill>
              </a:rPr>
              <a:t>地図の色をもとに、等高線を鉛筆で書く</a:t>
            </a:r>
            <a:r>
              <a:rPr lang="en-US" altLang="ja-JP" sz="6400" dirty="0">
                <a:solidFill>
                  <a:schemeClr val="tx1"/>
                </a:solidFill>
              </a:rPr>
              <a:t>(</a:t>
            </a:r>
            <a:r>
              <a:rPr lang="ja-JP" altLang="en-US" sz="6400" dirty="0">
                <a:solidFill>
                  <a:schemeClr val="tx1"/>
                </a:solidFill>
              </a:rPr>
              <a:t>間隔は色分け通り</a:t>
            </a:r>
            <a:r>
              <a:rPr lang="en-US" altLang="ja-JP" sz="6400" dirty="0">
                <a:solidFill>
                  <a:schemeClr val="tx1"/>
                </a:solidFill>
              </a:rPr>
              <a:t>)</a:t>
            </a:r>
            <a:r>
              <a:rPr lang="ja-JP" altLang="en-US" sz="6400" dirty="0">
                <a:solidFill>
                  <a:schemeClr val="tx1"/>
                </a:solidFill>
              </a:rPr>
              <a:t>。</a:t>
            </a:r>
            <a:endParaRPr lang="en-US" altLang="ja-JP" sz="6400" dirty="0">
              <a:solidFill>
                <a:schemeClr val="tx1"/>
              </a:solidFill>
            </a:endParaRPr>
          </a:p>
          <a:p>
            <a:pPr marL="0" indent="0">
              <a:buNone/>
            </a:pPr>
            <a:r>
              <a:rPr lang="en-US" altLang="ja-JP" sz="6400" dirty="0">
                <a:solidFill>
                  <a:schemeClr val="tx1"/>
                </a:solidFill>
              </a:rPr>
              <a:t>	</a:t>
            </a:r>
            <a:r>
              <a:rPr lang="ja-JP" altLang="en-US" sz="6400" dirty="0">
                <a:solidFill>
                  <a:schemeClr val="accent1"/>
                </a:solidFill>
              </a:rPr>
              <a:t>③</a:t>
            </a:r>
            <a:r>
              <a:rPr lang="en-US" altLang="ja-JP" sz="6400" dirty="0">
                <a:solidFill>
                  <a:schemeClr val="accent1"/>
                </a:solidFill>
              </a:rPr>
              <a:t>	</a:t>
            </a:r>
            <a:r>
              <a:rPr lang="ja-JP" altLang="en-US" sz="6400" dirty="0">
                <a:solidFill>
                  <a:schemeClr val="tx1"/>
                </a:solidFill>
              </a:rPr>
              <a:t>厚紙を用意して、地図を貼る（普通のコピー紙で印刷したもの</a:t>
            </a:r>
            <a:r>
              <a:rPr lang="en-US" altLang="ja-JP" sz="6400" dirty="0">
                <a:solidFill>
                  <a:schemeClr val="tx1"/>
                </a:solidFill>
              </a:rPr>
              <a:t>		</a:t>
            </a:r>
            <a:r>
              <a:rPr lang="ja-JP" altLang="en-US" sz="6400" dirty="0">
                <a:solidFill>
                  <a:schemeClr val="tx1"/>
                </a:solidFill>
              </a:rPr>
              <a:t>のみ）。</a:t>
            </a:r>
            <a:endParaRPr lang="en-US" altLang="ja-JP" sz="6400" dirty="0">
              <a:solidFill>
                <a:schemeClr val="tx1"/>
              </a:solidFill>
            </a:endParaRPr>
          </a:p>
          <a:p>
            <a:pPr marL="0" indent="0">
              <a:buNone/>
            </a:pPr>
            <a:r>
              <a:rPr lang="en-US" altLang="ja-JP" sz="6400" dirty="0">
                <a:solidFill>
                  <a:schemeClr val="tx1"/>
                </a:solidFill>
              </a:rPr>
              <a:t>		※</a:t>
            </a:r>
            <a:r>
              <a:rPr lang="ja-JP" altLang="en-US" sz="6400" dirty="0">
                <a:solidFill>
                  <a:schemeClr val="tx1"/>
                </a:solidFill>
              </a:rPr>
              <a:t>　この作業をすることにより、紙の厚さを</a:t>
            </a:r>
            <a:r>
              <a:rPr lang="en-US" altLang="ja-JP" sz="6400" b="1" u="sng" dirty="0">
                <a:solidFill>
                  <a:schemeClr val="tx1"/>
                </a:solidFill>
              </a:rPr>
              <a:t>0.4mm</a:t>
            </a:r>
            <a:r>
              <a:rPr lang="ja-JP" altLang="en-US" sz="6400" dirty="0">
                <a:solidFill>
                  <a:schemeClr val="tx1"/>
                </a:solidFill>
              </a:rPr>
              <a:t>にする。</a:t>
            </a:r>
            <a:endParaRPr lang="en-US" altLang="ja-JP" sz="6400" dirty="0">
              <a:solidFill>
                <a:schemeClr val="tx1"/>
              </a:solidFill>
            </a:endParaRPr>
          </a:p>
          <a:p>
            <a:pPr marL="0" indent="0">
              <a:buNone/>
            </a:pPr>
            <a:r>
              <a:rPr lang="en-US" altLang="ja-JP" sz="6400" dirty="0">
                <a:solidFill>
                  <a:schemeClr val="accent1"/>
                </a:solidFill>
              </a:rPr>
              <a:t>	</a:t>
            </a:r>
            <a:r>
              <a:rPr lang="ja-JP" altLang="en-US" sz="6400" dirty="0">
                <a:solidFill>
                  <a:schemeClr val="accent1"/>
                </a:solidFill>
              </a:rPr>
              <a:t>④</a:t>
            </a:r>
            <a:r>
              <a:rPr lang="en-US" altLang="ja-JP" sz="6400" dirty="0">
                <a:solidFill>
                  <a:schemeClr val="accent1"/>
                </a:solidFill>
              </a:rPr>
              <a:t>	</a:t>
            </a:r>
            <a:r>
              <a:rPr lang="ja-JP" altLang="en-US" sz="6400" dirty="0">
                <a:solidFill>
                  <a:schemeClr val="tx1"/>
                </a:solidFill>
              </a:rPr>
              <a:t>カッターナイフで、鉛筆で書いた等高線に沿って切る。</a:t>
            </a:r>
            <a:endParaRPr lang="en-US" altLang="ja-JP" sz="6400" dirty="0">
              <a:solidFill>
                <a:schemeClr val="tx1"/>
              </a:solidFill>
            </a:endParaRPr>
          </a:p>
          <a:p>
            <a:pPr marL="0" indent="0">
              <a:buNone/>
            </a:pPr>
            <a:r>
              <a:rPr lang="en-US" altLang="ja-JP" sz="6400" dirty="0">
                <a:solidFill>
                  <a:schemeClr val="accent1"/>
                </a:solidFill>
              </a:rPr>
              <a:t>	</a:t>
            </a:r>
            <a:r>
              <a:rPr lang="ja-JP" altLang="en-US" sz="6400" dirty="0">
                <a:solidFill>
                  <a:schemeClr val="accent1"/>
                </a:solidFill>
              </a:rPr>
              <a:t>⑤</a:t>
            </a:r>
            <a:r>
              <a:rPr lang="en-US" altLang="ja-JP" sz="6400" dirty="0">
                <a:solidFill>
                  <a:schemeClr val="accent1"/>
                </a:solidFill>
              </a:rPr>
              <a:t>	</a:t>
            </a:r>
            <a:r>
              <a:rPr lang="ja-JP" altLang="en-US" sz="6400" dirty="0">
                <a:solidFill>
                  <a:schemeClr val="tx1"/>
                </a:solidFill>
              </a:rPr>
              <a:t>切ったものを、下から順に、</a:t>
            </a:r>
            <a:r>
              <a:rPr lang="en-US" altLang="ja-JP" sz="6400" dirty="0">
                <a:solidFill>
                  <a:schemeClr val="tx1"/>
                </a:solidFill>
              </a:rPr>
              <a:t>5</a:t>
            </a:r>
            <a:r>
              <a:rPr lang="ja-JP" altLang="en-US" sz="6400" dirty="0">
                <a:solidFill>
                  <a:schemeClr val="tx1"/>
                </a:solidFill>
              </a:rPr>
              <a:t>ｍ、</a:t>
            </a:r>
            <a:r>
              <a:rPr lang="en-US" altLang="ja-JP" sz="6400" dirty="0">
                <a:solidFill>
                  <a:schemeClr val="tx1"/>
                </a:solidFill>
              </a:rPr>
              <a:t>10</a:t>
            </a:r>
            <a:r>
              <a:rPr lang="ja-JP" altLang="en-US" sz="6400" dirty="0">
                <a:solidFill>
                  <a:schemeClr val="tx1"/>
                </a:solidFill>
              </a:rPr>
              <a:t>ｍ・・・</a:t>
            </a:r>
            <a:r>
              <a:rPr lang="en-US" altLang="ja-JP" sz="6400" dirty="0">
                <a:solidFill>
                  <a:schemeClr val="tx1"/>
                </a:solidFill>
              </a:rPr>
              <a:t>50</a:t>
            </a:r>
            <a:r>
              <a:rPr lang="ja-JP" altLang="en-US" sz="6400" dirty="0">
                <a:solidFill>
                  <a:schemeClr val="tx1"/>
                </a:solidFill>
              </a:rPr>
              <a:t>ｍ、</a:t>
            </a:r>
            <a:r>
              <a:rPr lang="en-US" altLang="ja-JP" sz="6400" dirty="0">
                <a:solidFill>
                  <a:schemeClr val="tx1"/>
                </a:solidFill>
              </a:rPr>
              <a:t>100</a:t>
            </a:r>
            <a:r>
              <a:rPr lang="ja-JP" altLang="en-US" sz="6400" dirty="0">
                <a:solidFill>
                  <a:schemeClr val="tx1"/>
                </a:solidFill>
              </a:rPr>
              <a:t>ｍ、</a:t>
            </a:r>
            <a:r>
              <a:rPr lang="en-US" altLang="ja-JP" sz="6400" dirty="0">
                <a:solidFill>
                  <a:schemeClr val="tx1"/>
                </a:solidFill>
              </a:rPr>
              <a:t>			150</a:t>
            </a:r>
            <a:r>
              <a:rPr lang="ja-JP" altLang="en-US" sz="6400" dirty="0">
                <a:solidFill>
                  <a:schemeClr val="tx1"/>
                </a:solidFill>
              </a:rPr>
              <a:t>ｍ・・・</a:t>
            </a:r>
            <a:r>
              <a:rPr lang="en-US" altLang="ja-JP" sz="6400" dirty="0">
                <a:solidFill>
                  <a:schemeClr val="tx1"/>
                </a:solidFill>
              </a:rPr>
              <a:t>850</a:t>
            </a:r>
            <a:r>
              <a:rPr lang="ja-JP" altLang="en-US" sz="6400" dirty="0">
                <a:solidFill>
                  <a:schemeClr val="tx1"/>
                </a:solidFill>
              </a:rPr>
              <a:t>ｍと重ねて、貼る。</a:t>
            </a:r>
            <a:endParaRPr lang="en-US" altLang="ja-JP" sz="6400" dirty="0">
              <a:solidFill>
                <a:schemeClr val="tx1"/>
              </a:solidFill>
            </a:endParaRPr>
          </a:p>
          <a:p>
            <a:pPr marL="0" indent="0">
              <a:lnSpc>
                <a:spcPct val="120000"/>
              </a:lnSpc>
              <a:buNone/>
            </a:pPr>
            <a:r>
              <a:rPr lang="ja-JP" altLang="en-US" sz="7200" dirty="0">
                <a:solidFill>
                  <a:schemeClr val="tx1"/>
                </a:solidFill>
              </a:rPr>
              <a:t>完成した立体地形図の標高の縮尺は、</a:t>
            </a:r>
            <a:r>
              <a:rPr lang="en-US" altLang="ja-JP" sz="7200" b="1" u="sng" dirty="0">
                <a:solidFill>
                  <a:schemeClr val="tx1"/>
                </a:solidFill>
              </a:rPr>
              <a:t>50</a:t>
            </a:r>
            <a:r>
              <a:rPr lang="ja-JP" altLang="en-US" sz="7200" b="1" u="sng" dirty="0">
                <a:solidFill>
                  <a:schemeClr val="tx1"/>
                </a:solidFill>
              </a:rPr>
              <a:t>ｍ以上</a:t>
            </a:r>
            <a:r>
              <a:rPr lang="ja-JP" altLang="en-US" sz="7200" dirty="0">
                <a:solidFill>
                  <a:schemeClr val="tx1"/>
                </a:solidFill>
              </a:rPr>
              <a:t>は</a:t>
            </a:r>
            <a:r>
              <a:rPr lang="en-US" altLang="ja-JP" sz="7200" dirty="0">
                <a:solidFill>
                  <a:schemeClr val="tx1"/>
                </a:solidFill>
              </a:rPr>
              <a:t>1:12500</a:t>
            </a:r>
            <a:r>
              <a:rPr lang="ja-JP" altLang="en-US" sz="7200" dirty="0">
                <a:solidFill>
                  <a:schemeClr val="tx1"/>
                </a:solidFill>
              </a:rPr>
              <a:t>となっており、</a:t>
            </a:r>
            <a:r>
              <a:rPr lang="ja-JP" altLang="en-US" sz="7200" b="1" u="sng" dirty="0">
                <a:solidFill>
                  <a:schemeClr val="tx1"/>
                </a:solidFill>
              </a:rPr>
              <a:t>実際のものと同じ形の地形</a:t>
            </a:r>
            <a:r>
              <a:rPr lang="ja-JP" altLang="en-US" sz="7200" dirty="0">
                <a:solidFill>
                  <a:schemeClr val="tx1"/>
                </a:solidFill>
              </a:rPr>
              <a:t>だが、</a:t>
            </a:r>
            <a:r>
              <a:rPr lang="en-US" altLang="ja-JP" sz="7200" b="1" u="sng" dirty="0">
                <a:solidFill>
                  <a:schemeClr val="tx1"/>
                </a:solidFill>
              </a:rPr>
              <a:t>50</a:t>
            </a:r>
            <a:r>
              <a:rPr lang="ja-JP" altLang="en-US" sz="7200" b="1" u="sng" dirty="0">
                <a:solidFill>
                  <a:schemeClr val="tx1"/>
                </a:solidFill>
              </a:rPr>
              <a:t>ｍ未満</a:t>
            </a:r>
            <a:r>
              <a:rPr lang="ja-JP" altLang="en-US" sz="7200" dirty="0">
                <a:solidFill>
                  <a:schemeClr val="tx1"/>
                </a:solidFill>
              </a:rPr>
              <a:t>は</a:t>
            </a:r>
            <a:r>
              <a:rPr lang="en-US" altLang="ja-JP" sz="7200" dirty="0">
                <a:solidFill>
                  <a:schemeClr val="tx1"/>
                </a:solidFill>
              </a:rPr>
              <a:t>1:25000</a:t>
            </a:r>
            <a:r>
              <a:rPr lang="ja-JP" altLang="en-US" sz="7200" dirty="0">
                <a:solidFill>
                  <a:schemeClr val="tx1"/>
                </a:solidFill>
              </a:rPr>
              <a:t>となっており、</a:t>
            </a:r>
            <a:r>
              <a:rPr lang="ja-JP" altLang="en-US" sz="7200" b="1" u="sng" dirty="0">
                <a:solidFill>
                  <a:schemeClr val="tx1"/>
                </a:solidFill>
              </a:rPr>
              <a:t>実際の地形の</a:t>
            </a:r>
            <a:r>
              <a:rPr lang="en-US" altLang="ja-JP" sz="7200" b="1" u="sng" dirty="0">
                <a:solidFill>
                  <a:schemeClr val="tx1"/>
                </a:solidFill>
              </a:rPr>
              <a:t>5</a:t>
            </a:r>
            <a:r>
              <a:rPr lang="ja-JP" altLang="en-US" sz="7200" b="1" u="sng" dirty="0">
                <a:solidFill>
                  <a:schemeClr val="tx1"/>
                </a:solidFill>
              </a:rPr>
              <a:t>倍起伏が激しくなっている。</a:t>
            </a:r>
            <a:endParaRPr lang="en-US" altLang="ja-JP" sz="7200" b="1" u="sng" dirty="0">
              <a:solidFill>
                <a:schemeClr val="accent1"/>
              </a:solidFill>
            </a:endParaRPr>
          </a:p>
          <a:p>
            <a:pPr marL="0" indent="0" algn="just">
              <a:buNone/>
            </a:pPr>
            <a:r>
              <a:rPr lang="en-US" altLang="ja-JP" b="1" u="sng" dirty="0">
                <a:solidFill>
                  <a:schemeClr val="accent1"/>
                </a:solidFill>
              </a:rPr>
              <a:t>		</a:t>
            </a:r>
          </a:p>
          <a:p>
            <a:pPr marL="0" indent="0">
              <a:buNone/>
            </a:pPr>
            <a:r>
              <a:rPr lang="en-US" altLang="ja-JP" dirty="0">
                <a:solidFill>
                  <a:schemeClr val="accent1"/>
                </a:solidFill>
              </a:rPr>
              <a:t>	</a:t>
            </a:r>
          </a:p>
          <a:p>
            <a:pPr marL="0" indent="0">
              <a:buNone/>
            </a:pPr>
            <a:r>
              <a:rPr lang="ja-JP" altLang="en-US" dirty="0">
                <a:solidFill>
                  <a:schemeClr val="tx1"/>
                </a:solidFill>
              </a:rPr>
              <a:t>　</a:t>
            </a:r>
            <a:endParaRPr lang="en-US" altLang="ja-JP" dirty="0">
              <a:solidFill>
                <a:schemeClr val="accent1"/>
              </a:solidFill>
            </a:endParaRPr>
          </a:p>
        </p:txBody>
      </p:sp>
      <p:sp>
        <p:nvSpPr>
          <p:cNvPr id="4" name="スライド番号プレースホルダー 3">
            <a:extLst>
              <a:ext uri="{FF2B5EF4-FFF2-40B4-BE49-F238E27FC236}">
                <a16:creationId xmlns:a16="http://schemas.microsoft.com/office/drawing/2014/main" id="{5596EC15-C42E-4822-9E8D-523B6E81889A}"/>
              </a:ext>
            </a:extLst>
          </p:cNvPr>
          <p:cNvSpPr>
            <a:spLocks noGrp="1"/>
          </p:cNvSpPr>
          <p:nvPr>
            <p:ph type="sldNum" sz="quarter" idx="12"/>
          </p:nvPr>
        </p:nvSpPr>
        <p:spPr/>
        <p:txBody>
          <a:bodyPr/>
          <a:lstStyle/>
          <a:p>
            <a:fld id="{CF452B6C-023B-434A-82B3-78FE23FF88D4}" type="slidenum">
              <a:rPr kumimoji="1" lang="ja-JP" altLang="en-US" smtClean="0"/>
              <a:t>6</a:t>
            </a:fld>
            <a:endParaRPr kumimoji="1" lang="ja-JP" altLang="en-US"/>
          </a:p>
        </p:txBody>
      </p:sp>
    </p:spTree>
    <p:extLst>
      <p:ext uri="{BB962C8B-B14F-4D97-AF65-F5344CB8AC3E}">
        <p14:creationId xmlns:p14="http://schemas.microsoft.com/office/powerpoint/2010/main" val="1476929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E30193-E15C-40F6-A628-F89BC2B53636}"/>
              </a:ext>
            </a:extLst>
          </p:cNvPr>
          <p:cNvSpPr>
            <a:spLocks noGrp="1"/>
          </p:cNvSpPr>
          <p:nvPr>
            <p:ph type="title"/>
          </p:nvPr>
        </p:nvSpPr>
        <p:spPr/>
        <p:txBody>
          <a:bodyPr/>
          <a:lstStyle/>
          <a:p>
            <a:r>
              <a:rPr kumimoji="1" lang="ja-JP" altLang="en-US" dirty="0"/>
              <a:t>研究の経過：分水嶺の読み取り</a:t>
            </a:r>
          </a:p>
        </p:txBody>
      </p:sp>
      <p:sp>
        <p:nvSpPr>
          <p:cNvPr id="3" name="コンテンツ プレースホルダー 2">
            <a:extLst>
              <a:ext uri="{FF2B5EF4-FFF2-40B4-BE49-F238E27FC236}">
                <a16:creationId xmlns:a16="http://schemas.microsoft.com/office/drawing/2014/main" id="{13165FD2-1BBF-4F43-8A7D-CD75A5A4CF4D}"/>
              </a:ext>
            </a:extLst>
          </p:cNvPr>
          <p:cNvSpPr>
            <a:spLocks noGrp="1"/>
          </p:cNvSpPr>
          <p:nvPr>
            <p:ph idx="1"/>
          </p:nvPr>
        </p:nvSpPr>
        <p:spPr>
          <a:xfrm>
            <a:off x="660398" y="2160590"/>
            <a:ext cx="7445215" cy="3880773"/>
          </a:xfrm>
        </p:spPr>
        <p:txBody>
          <a:bodyPr>
            <a:noAutofit/>
          </a:bodyPr>
          <a:lstStyle/>
          <a:p>
            <a:r>
              <a:rPr kumimoji="1" lang="ja-JP" altLang="en-US" sz="2400" dirty="0"/>
              <a:t>完成した立体地形図から、分水嶺を読み取った。</a:t>
            </a:r>
            <a:endParaRPr kumimoji="1" lang="en-US" altLang="ja-JP" sz="2400" dirty="0"/>
          </a:p>
          <a:p>
            <a:r>
              <a:rPr lang="ja-JP" altLang="en-US" sz="2400" dirty="0"/>
              <a:t>分水嶺の読み取り方は以下の通り。</a:t>
            </a:r>
            <a:endParaRPr lang="en-US" altLang="ja-JP" sz="2400" dirty="0"/>
          </a:p>
          <a:p>
            <a:pPr marL="800100" lvl="1" indent="-342900">
              <a:buClr>
                <a:schemeClr val="tx1"/>
              </a:buClr>
              <a:buSzPct val="100000"/>
              <a:buFont typeface="+mj-ea"/>
              <a:buAutoNum type="circleNumDbPlain"/>
            </a:pPr>
            <a:r>
              <a:rPr kumimoji="1" lang="ja-JP" altLang="en-US" sz="2400" dirty="0"/>
              <a:t>立体</a:t>
            </a:r>
            <a:r>
              <a:rPr lang="ja-JP" altLang="en-US" sz="2400" dirty="0"/>
              <a:t>地形図を用い、異なる２つの河川の間を通る尾根線（分水嶺）を探す。</a:t>
            </a:r>
            <a:endParaRPr kumimoji="1" lang="en-US" altLang="ja-JP" sz="2400" dirty="0"/>
          </a:p>
          <a:p>
            <a:pPr marL="800100" lvl="1" indent="-342900">
              <a:buClr>
                <a:schemeClr val="tx1"/>
              </a:buClr>
              <a:buSzPct val="100000"/>
              <a:buFont typeface="+mj-ea"/>
              <a:buAutoNum type="circleNumDbPlain"/>
            </a:pPr>
            <a:r>
              <a:rPr lang="ja-JP" altLang="en-US" sz="2400" dirty="0"/>
              <a:t>詳しく分からない箇所は、国土地理院の電子地図を拡大して調べる。</a:t>
            </a:r>
            <a:endParaRPr kumimoji="1" lang="en-US" altLang="ja-JP" sz="2400" dirty="0"/>
          </a:p>
          <a:p>
            <a:r>
              <a:rPr lang="ja-JP" altLang="en-US" sz="2400" dirty="0"/>
              <a:t>分水嶺を読み取ることを通して、分水嶺は行政区画の境界や道路の上にあることが多いことが分かった。</a:t>
            </a:r>
            <a:endParaRPr kumimoji="1" lang="ja-JP" altLang="en-US" sz="2400" dirty="0"/>
          </a:p>
        </p:txBody>
      </p:sp>
      <p:sp>
        <p:nvSpPr>
          <p:cNvPr id="4" name="スライド番号プレースホルダー 3">
            <a:extLst>
              <a:ext uri="{FF2B5EF4-FFF2-40B4-BE49-F238E27FC236}">
                <a16:creationId xmlns:a16="http://schemas.microsoft.com/office/drawing/2014/main" id="{B4CC1DDD-D28C-4E40-9EEA-B5C2C50D264A}"/>
              </a:ext>
            </a:extLst>
          </p:cNvPr>
          <p:cNvSpPr>
            <a:spLocks noGrp="1"/>
          </p:cNvSpPr>
          <p:nvPr>
            <p:ph type="sldNum" sz="quarter" idx="12"/>
          </p:nvPr>
        </p:nvSpPr>
        <p:spPr/>
        <p:txBody>
          <a:bodyPr/>
          <a:lstStyle/>
          <a:p>
            <a:fld id="{CF452B6C-023B-434A-82B3-78FE23FF88D4}" type="slidenum">
              <a:rPr kumimoji="1" lang="ja-JP" altLang="en-US" smtClean="0"/>
              <a:t>7</a:t>
            </a:fld>
            <a:endParaRPr kumimoji="1" lang="ja-JP" altLang="en-US"/>
          </a:p>
        </p:txBody>
      </p:sp>
    </p:spTree>
    <p:extLst>
      <p:ext uri="{BB962C8B-B14F-4D97-AF65-F5344CB8AC3E}">
        <p14:creationId xmlns:p14="http://schemas.microsoft.com/office/powerpoint/2010/main" val="688019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D53258-9F3A-4324-9096-28E06F32884B}"/>
              </a:ext>
            </a:extLst>
          </p:cNvPr>
          <p:cNvSpPr>
            <a:spLocks noGrp="1"/>
          </p:cNvSpPr>
          <p:nvPr>
            <p:ph type="title"/>
          </p:nvPr>
        </p:nvSpPr>
        <p:spPr/>
        <p:txBody>
          <a:bodyPr/>
          <a:lstStyle/>
          <a:p>
            <a:r>
              <a:rPr kumimoji="1" lang="ja-JP" altLang="en-US" dirty="0"/>
              <a:t>研究の経過：現地踏査①</a:t>
            </a:r>
          </a:p>
        </p:txBody>
      </p:sp>
      <p:graphicFrame>
        <p:nvGraphicFramePr>
          <p:cNvPr id="4" name="表 4">
            <a:extLst>
              <a:ext uri="{FF2B5EF4-FFF2-40B4-BE49-F238E27FC236}">
                <a16:creationId xmlns:a16="http://schemas.microsoft.com/office/drawing/2014/main" id="{D2AB8DF1-7BED-420D-8F39-9E1F1A1258A9}"/>
              </a:ext>
            </a:extLst>
          </p:cNvPr>
          <p:cNvGraphicFramePr>
            <a:graphicFrameLocks noGrp="1"/>
          </p:cNvGraphicFramePr>
          <p:nvPr>
            <p:ph idx="1"/>
            <p:extLst>
              <p:ext uri="{D42A27DB-BD31-4B8C-83A1-F6EECF244321}">
                <p14:modId xmlns:p14="http://schemas.microsoft.com/office/powerpoint/2010/main" val="2068487887"/>
              </p:ext>
            </p:extLst>
          </p:nvPr>
        </p:nvGraphicFramePr>
        <p:xfrm>
          <a:off x="660400" y="1932610"/>
          <a:ext cx="8585200" cy="4663440"/>
        </p:xfrm>
        <a:graphic>
          <a:graphicData uri="http://schemas.openxmlformats.org/drawingml/2006/table">
            <a:tbl>
              <a:tblPr bandRow="1">
                <a:tableStyleId>{5C22544A-7EE6-4342-B048-85BDC9FD1C3A}</a:tableStyleId>
              </a:tblPr>
              <a:tblGrid>
                <a:gridCol w="1433443">
                  <a:extLst>
                    <a:ext uri="{9D8B030D-6E8A-4147-A177-3AD203B41FA5}">
                      <a16:colId xmlns:a16="http://schemas.microsoft.com/office/drawing/2014/main" val="3183978259"/>
                    </a:ext>
                  </a:extLst>
                </a:gridCol>
                <a:gridCol w="7151757">
                  <a:extLst>
                    <a:ext uri="{9D8B030D-6E8A-4147-A177-3AD203B41FA5}">
                      <a16:colId xmlns:a16="http://schemas.microsoft.com/office/drawing/2014/main" val="1218094319"/>
                    </a:ext>
                  </a:extLst>
                </a:gridCol>
              </a:tblGrid>
              <a:tr h="1055315">
                <a:tc>
                  <a:txBody>
                    <a:bodyPr/>
                    <a:lstStyle/>
                    <a:p>
                      <a:r>
                        <a:rPr kumimoji="1" lang="ja-JP" altLang="en-US" dirty="0"/>
                        <a:t>地点１</a:t>
                      </a:r>
                      <a:endParaRPr kumimoji="1" lang="en-US" altLang="ja-JP" dirty="0"/>
                    </a:p>
                    <a:p>
                      <a:pPr algn="r"/>
                      <a:r>
                        <a:rPr kumimoji="1" lang="ja-JP" altLang="en-US" dirty="0"/>
                        <a:t>目的</a:t>
                      </a:r>
                      <a:endParaRPr kumimoji="1" lang="en-US" altLang="ja-JP" dirty="0"/>
                    </a:p>
                    <a:p>
                      <a:pPr algn="r"/>
                      <a:endParaRPr kumimoji="1" lang="en-US" altLang="ja-JP" dirty="0"/>
                    </a:p>
                    <a:p>
                      <a:pPr algn="r"/>
                      <a:r>
                        <a:rPr kumimoji="1" lang="ja-JP" altLang="en-US" dirty="0"/>
                        <a:t>現地の特徴</a:t>
                      </a:r>
                      <a:endParaRPr kumimoji="1" lang="en-US" altLang="ja-JP" dirty="0"/>
                    </a:p>
                  </a:txBody>
                  <a:tcPr/>
                </a:tc>
                <a:tc>
                  <a:txBody>
                    <a:bodyPr/>
                    <a:lstStyle/>
                    <a:p>
                      <a:r>
                        <a:rPr kumimoji="1" lang="ja-JP" altLang="en-US" dirty="0"/>
                        <a:t>桜川中流　筑真橋上</a:t>
                      </a:r>
                      <a:endParaRPr kumimoji="1" lang="en-US" altLang="ja-JP" dirty="0"/>
                    </a:p>
                    <a:p>
                      <a:r>
                        <a:rPr kumimoji="1" lang="ja-JP" altLang="en-US" dirty="0"/>
                        <a:t>桜川上流の水が集まる、氾濫発生の危険が大きいと考えられる地点の地形の様子を調べる。</a:t>
                      </a:r>
                    </a:p>
                    <a:p>
                      <a:pPr marL="285750" indent="-285750">
                        <a:buFont typeface="Arial" panose="020B0604020202020204" pitchFamily="34" charset="0"/>
                        <a:buChar char="•"/>
                      </a:pPr>
                      <a:r>
                        <a:rPr kumimoji="1" lang="ja-JP" altLang="en-US" dirty="0"/>
                        <a:t>上流のほうよりも河川敷が狭い。</a:t>
                      </a:r>
                    </a:p>
                    <a:p>
                      <a:pPr marL="285750" indent="-285750">
                        <a:buFont typeface="Arial" panose="020B0604020202020204" pitchFamily="34" charset="0"/>
                        <a:buChar char="•"/>
                      </a:pPr>
                      <a:r>
                        <a:rPr kumimoji="1" lang="ja-JP" altLang="en-US" dirty="0"/>
                        <a:t>上流を向いて立ったとき、河川敷の左端は少し急な坂になっており、右端は筑波山につながる急な斜面になっていた。</a:t>
                      </a:r>
                    </a:p>
                  </a:txBody>
                  <a:tcPr/>
                </a:tc>
                <a:extLst>
                  <a:ext uri="{0D108BD9-81ED-4DB2-BD59-A6C34878D82A}">
                    <a16:rowId xmlns:a16="http://schemas.microsoft.com/office/drawing/2014/main" val="2566888288"/>
                  </a:ext>
                </a:extLst>
              </a:tr>
              <a:tr h="1055315">
                <a:tc>
                  <a:txBody>
                    <a:bodyPr/>
                    <a:lstStyle/>
                    <a:p>
                      <a:r>
                        <a:rPr kumimoji="1" lang="ja-JP" altLang="en-US" dirty="0"/>
                        <a:t>地点２</a:t>
                      </a:r>
                      <a:endParaRPr kumimoji="1" lang="en-US" altLang="ja-JP" dirty="0"/>
                    </a:p>
                    <a:p>
                      <a:pPr algn="r"/>
                      <a:r>
                        <a:rPr kumimoji="1" lang="ja-JP" altLang="en-US" dirty="0"/>
                        <a:t>目的</a:t>
                      </a:r>
                      <a:endParaRPr kumimoji="1" lang="en-US" altLang="ja-JP" dirty="0"/>
                    </a:p>
                    <a:p>
                      <a:pPr algn="r"/>
                      <a:r>
                        <a:rPr kumimoji="1" lang="ja-JP" altLang="en-US" dirty="0"/>
                        <a:t>現地の特徴</a:t>
                      </a:r>
                      <a:endParaRPr kumimoji="1" lang="en-US" altLang="ja-JP" dirty="0"/>
                    </a:p>
                    <a:p>
                      <a:endParaRPr kumimoji="1" lang="ja-JP" altLang="en-US" dirty="0"/>
                    </a:p>
                  </a:txBody>
                  <a:tcPr/>
                </a:tc>
                <a:tc>
                  <a:txBody>
                    <a:bodyPr/>
                    <a:lstStyle/>
                    <a:p>
                      <a:r>
                        <a:rPr kumimoji="1" lang="ja-JP" altLang="en-US" dirty="0"/>
                        <a:t>桜川と小貝川の分水嶺　内外大神宮　参道前　</a:t>
                      </a:r>
                      <a:endParaRPr kumimoji="1" lang="en-US" altLang="ja-JP" dirty="0"/>
                    </a:p>
                    <a:p>
                      <a:r>
                        <a:rPr kumimoji="1" lang="ja-JP" altLang="en-US" dirty="0"/>
                        <a:t>小貝川と桜川の分水嶺が、どこにあるか確認する。</a:t>
                      </a:r>
                    </a:p>
                    <a:p>
                      <a:pPr marL="285750" indent="-285750">
                        <a:buFont typeface="Arial" panose="020B0604020202020204" pitchFamily="34" charset="0"/>
                        <a:buChar char="•"/>
                      </a:pPr>
                      <a:r>
                        <a:rPr kumimoji="1" lang="ja-JP" altLang="en-US" dirty="0"/>
                        <a:t>神社の参道に、分水嶺が走っていた。</a:t>
                      </a:r>
                    </a:p>
                    <a:p>
                      <a:pPr marL="285750" indent="-285750">
                        <a:buFont typeface="Arial" panose="020B0604020202020204" pitchFamily="34" charset="0"/>
                        <a:buChar char="•"/>
                      </a:pPr>
                      <a:r>
                        <a:rPr kumimoji="1" lang="ja-JP" altLang="en-US" dirty="0"/>
                        <a:t>分水嶺の近くに、桜川の支流の源流があった。池のようになっていた。</a:t>
                      </a:r>
                    </a:p>
                  </a:txBody>
                  <a:tcPr/>
                </a:tc>
                <a:extLst>
                  <a:ext uri="{0D108BD9-81ED-4DB2-BD59-A6C34878D82A}">
                    <a16:rowId xmlns:a16="http://schemas.microsoft.com/office/drawing/2014/main" val="6331392"/>
                  </a:ext>
                </a:extLst>
              </a:tr>
              <a:tr h="1055315">
                <a:tc>
                  <a:txBody>
                    <a:bodyPr/>
                    <a:lstStyle/>
                    <a:p>
                      <a:r>
                        <a:rPr kumimoji="1" lang="ja-JP" altLang="en-US" dirty="0"/>
                        <a:t>地点３</a:t>
                      </a:r>
                      <a:endParaRPr kumimoji="1" lang="en-US" altLang="ja-JP" dirty="0"/>
                    </a:p>
                    <a:p>
                      <a:pPr algn="r"/>
                      <a:r>
                        <a:rPr kumimoji="1" lang="ja-JP" altLang="en-US" dirty="0"/>
                        <a:t>目的</a:t>
                      </a:r>
                      <a:endParaRPr kumimoji="1" lang="en-US" altLang="ja-JP" dirty="0"/>
                    </a:p>
                    <a:p>
                      <a:pPr algn="r"/>
                      <a:r>
                        <a:rPr kumimoji="1" lang="ja-JP" altLang="en-US" dirty="0"/>
                        <a:t>現地の特徴</a:t>
                      </a:r>
                      <a:endParaRPr kumimoji="1" lang="en-US" altLang="ja-JP" dirty="0"/>
                    </a:p>
                    <a:p>
                      <a:endParaRPr kumimoji="1" lang="ja-JP" altLang="en-US" dirty="0"/>
                    </a:p>
                  </a:txBody>
                  <a:tcPr/>
                </a:tc>
                <a:tc>
                  <a:txBody>
                    <a:bodyPr/>
                    <a:lstStyle/>
                    <a:p>
                      <a:r>
                        <a:rPr kumimoji="1" lang="ja-JP" altLang="en-US" dirty="0"/>
                        <a:t>桜川支流の水源地　ましこ世間遺産　産宮神社前</a:t>
                      </a:r>
                      <a:endParaRPr kumimoji="1" lang="en-US" altLang="ja-JP" dirty="0"/>
                    </a:p>
                    <a:p>
                      <a:r>
                        <a:rPr kumimoji="1" lang="ja-JP" altLang="en-US" dirty="0"/>
                        <a:t>桜川の支流の水源の様子を調べる。</a:t>
                      </a:r>
                    </a:p>
                    <a:p>
                      <a:pPr marL="285750" indent="-285750">
                        <a:buFont typeface="Arial" panose="020B0604020202020204" pitchFamily="34" charset="0"/>
                        <a:buChar char="•"/>
                      </a:pPr>
                      <a:r>
                        <a:rPr kumimoji="1" lang="ja-JP" altLang="en-US" dirty="0"/>
                        <a:t>桜川の支流の水源は</a:t>
                      </a:r>
                      <a:r>
                        <a:rPr kumimoji="1" lang="en-US" altLang="ja-JP" dirty="0"/>
                        <a:t>2</a:t>
                      </a:r>
                      <a:r>
                        <a:rPr kumimoji="1" lang="ja-JP" altLang="en-US" dirty="0"/>
                        <a:t>つあり、</a:t>
                      </a:r>
                      <a:r>
                        <a:rPr kumimoji="1" lang="en-US" altLang="ja-JP" dirty="0"/>
                        <a:t>1</a:t>
                      </a:r>
                      <a:r>
                        <a:rPr kumimoji="1" lang="ja-JP" altLang="en-US" dirty="0"/>
                        <a:t>つは水田の水路となっていて、もう</a:t>
                      </a:r>
                      <a:r>
                        <a:rPr kumimoji="1" lang="en-US" altLang="ja-JP" dirty="0"/>
                        <a:t>1</a:t>
                      </a:r>
                      <a:r>
                        <a:rPr kumimoji="1" lang="ja-JP" altLang="en-US" dirty="0"/>
                        <a:t>つは池から水路へ水が流れていた。（近くに神社があり、その参道から続く道が、水源を２つに分けていた。）</a:t>
                      </a:r>
                    </a:p>
                  </a:txBody>
                  <a:tcPr/>
                </a:tc>
                <a:extLst>
                  <a:ext uri="{0D108BD9-81ED-4DB2-BD59-A6C34878D82A}">
                    <a16:rowId xmlns:a16="http://schemas.microsoft.com/office/drawing/2014/main" val="3509669652"/>
                  </a:ext>
                </a:extLst>
              </a:tr>
            </a:tbl>
          </a:graphicData>
        </a:graphic>
      </p:graphicFrame>
      <p:sp>
        <p:nvSpPr>
          <p:cNvPr id="5" name="テキスト ボックス 4">
            <a:extLst>
              <a:ext uri="{FF2B5EF4-FFF2-40B4-BE49-F238E27FC236}">
                <a16:creationId xmlns:a16="http://schemas.microsoft.com/office/drawing/2014/main" id="{FD5C5FE6-3716-45C0-8C6A-A769342814BF}"/>
              </a:ext>
            </a:extLst>
          </p:cNvPr>
          <p:cNvSpPr txBox="1"/>
          <p:nvPr/>
        </p:nvSpPr>
        <p:spPr>
          <a:xfrm>
            <a:off x="660400" y="1603513"/>
            <a:ext cx="8585200" cy="369332"/>
          </a:xfrm>
          <a:prstGeom prst="rect">
            <a:avLst/>
          </a:prstGeom>
          <a:noFill/>
        </p:spPr>
        <p:txBody>
          <a:bodyPr wrap="square" rtlCol="0">
            <a:spAutoFit/>
          </a:bodyPr>
          <a:lstStyle/>
          <a:p>
            <a:r>
              <a:rPr kumimoji="1" lang="ja-JP" altLang="en-US" dirty="0"/>
              <a:t>分水嶺が不明な地点や、その他現地確認をしたい地点を対象に現地踏査を行った。</a:t>
            </a:r>
            <a:endParaRPr kumimoji="1" lang="en-US" altLang="ja-JP" dirty="0"/>
          </a:p>
        </p:txBody>
      </p:sp>
      <p:sp>
        <p:nvSpPr>
          <p:cNvPr id="6" name="スライド番号プレースホルダー 5">
            <a:extLst>
              <a:ext uri="{FF2B5EF4-FFF2-40B4-BE49-F238E27FC236}">
                <a16:creationId xmlns:a16="http://schemas.microsoft.com/office/drawing/2014/main" id="{1C6ABB89-8E26-48EB-866D-BAD3E3B9B12E}"/>
              </a:ext>
            </a:extLst>
          </p:cNvPr>
          <p:cNvSpPr>
            <a:spLocks noGrp="1"/>
          </p:cNvSpPr>
          <p:nvPr>
            <p:ph type="sldNum" sz="quarter" idx="12"/>
          </p:nvPr>
        </p:nvSpPr>
        <p:spPr/>
        <p:txBody>
          <a:bodyPr/>
          <a:lstStyle/>
          <a:p>
            <a:fld id="{CF452B6C-023B-434A-82B3-78FE23FF88D4}" type="slidenum">
              <a:rPr kumimoji="1" lang="ja-JP" altLang="en-US" smtClean="0"/>
              <a:t>8</a:t>
            </a:fld>
            <a:endParaRPr kumimoji="1" lang="ja-JP" altLang="en-US"/>
          </a:p>
        </p:txBody>
      </p:sp>
    </p:spTree>
    <p:extLst>
      <p:ext uri="{BB962C8B-B14F-4D97-AF65-F5344CB8AC3E}">
        <p14:creationId xmlns:p14="http://schemas.microsoft.com/office/powerpoint/2010/main" val="1045554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D53258-9F3A-4324-9096-28E06F32884B}"/>
              </a:ext>
            </a:extLst>
          </p:cNvPr>
          <p:cNvSpPr>
            <a:spLocks noGrp="1"/>
          </p:cNvSpPr>
          <p:nvPr>
            <p:ph type="title"/>
          </p:nvPr>
        </p:nvSpPr>
        <p:spPr/>
        <p:txBody>
          <a:bodyPr/>
          <a:lstStyle/>
          <a:p>
            <a:r>
              <a:rPr kumimoji="1" lang="ja-JP" altLang="en-US" dirty="0"/>
              <a:t>研究の経過：現地踏査②</a:t>
            </a:r>
          </a:p>
        </p:txBody>
      </p:sp>
      <p:graphicFrame>
        <p:nvGraphicFramePr>
          <p:cNvPr id="4" name="表 4">
            <a:extLst>
              <a:ext uri="{FF2B5EF4-FFF2-40B4-BE49-F238E27FC236}">
                <a16:creationId xmlns:a16="http://schemas.microsoft.com/office/drawing/2014/main" id="{D2AB8DF1-7BED-420D-8F39-9E1F1A1258A9}"/>
              </a:ext>
            </a:extLst>
          </p:cNvPr>
          <p:cNvGraphicFramePr>
            <a:graphicFrameLocks noGrp="1"/>
          </p:cNvGraphicFramePr>
          <p:nvPr>
            <p:ph idx="1"/>
            <p:extLst>
              <p:ext uri="{D42A27DB-BD31-4B8C-83A1-F6EECF244321}">
                <p14:modId xmlns:p14="http://schemas.microsoft.com/office/powerpoint/2010/main" val="1207606278"/>
              </p:ext>
            </p:extLst>
          </p:nvPr>
        </p:nvGraphicFramePr>
        <p:xfrm>
          <a:off x="660400" y="1468784"/>
          <a:ext cx="8609496" cy="4937760"/>
        </p:xfrm>
        <a:graphic>
          <a:graphicData uri="http://schemas.openxmlformats.org/drawingml/2006/table">
            <a:tbl>
              <a:tblPr bandRow="1">
                <a:tableStyleId>{5C22544A-7EE6-4342-B048-85BDC9FD1C3A}</a:tableStyleId>
              </a:tblPr>
              <a:tblGrid>
                <a:gridCol w="1457739">
                  <a:extLst>
                    <a:ext uri="{9D8B030D-6E8A-4147-A177-3AD203B41FA5}">
                      <a16:colId xmlns:a16="http://schemas.microsoft.com/office/drawing/2014/main" val="3183978259"/>
                    </a:ext>
                  </a:extLst>
                </a:gridCol>
                <a:gridCol w="7151757">
                  <a:extLst>
                    <a:ext uri="{9D8B030D-6E8A-4147-A177-3AD203B41FA5}">
                      <a16:colId xmlns:a16="http://schemas.microsoft.com/office/drawing/2014/main" val="1218094319"/>
                    </a:ext>
                  </a:extLst>
                </a:gridCol>
              </a:tblGrid>
              <a:tr h="1055315">
                <a:tc>
                  <a:txBody>
                    <a:bodyPr/>
                    <a:lstStyle/>
                    <a:p>
                      <a:r>
                        <a:rPr kumimoji="1" lang="ja-JP" altLang="en-US" dirty="0"/>
                        <a:t>地点４</a:t>
                      </a:r>
                      <a:endParaRPr kumimoji="1" lang="en-US" altLang="ja-JP" dirty="0"/>
                    </a:p>
                    <a:p>
                      <a:pPr algn="r"/>
                      <a:r>
                        <a:rPr kumimoji="1" lang="ja-JP" altLang="en-US" dirty="0"/>
                        <a:t>目的</a:t>
                      </a:r>
                      <a:endParaRPr kumimoji="1" lang="en-US" altLang="ja-JP" dirty="0"/>
                    </a:p>
                    <a:p>
                      <a:pPr algn="r"/>
                      <a:endParaRPr kumimoji="1" lang="en-US" altLang="ja-JP" dirty="0"/>
                    </a:p>
                    <a:p>
                      <a:pPr algn="r"/>
                      <a:r>
                        <a:rPr kumimoji="1" lang="ja-JP" altLang="en-US" dirty="0"/>
                        <a:t>現地の特徴</a:t>
                      </a:r>
                      <a:endParaRPr kumimoji="1" lang="en-US" altLang="ja-JP" dirty="0"/>
                    </a:p>
                  </a:txBody>
                  <a:tcPr/>
                </a:tc>
                <a:tc>
                  <a:txBody>
                    <a:bodyPr/>
                    <a:lstStyle/>
                    <a:p>
                      <a:pPr marL="0" indent="0" algn="just">
                        <a:buNone/>
                      </a:pPr>
                      <a:r>
                        <a:rPr lang="ja-JP" altLang="en-US" sz="1800" dirty="0"/>
                        <a:t>恋瀬川・涸沼川・桜川　の流域三重点　板敷山山頂付近</a:t>
                      </a:r>
                      <a:endParaRPr lang="en-US" altLang="ja-JP" sz="1800" dirty="0"/>
                    </a:p>
                    <a:p>
                      <a:pPr marL="0" indent="0" algn="just">
                        <a:buNone/>
                      </a:pPr>
                      <a:r>
                        <a:rPr lang="ja-JP" altLang="en-US" sz="1800" dirty="0"/>
                        <a:t>恋瀬川、涸沼川、桜川の分水嶺の三重点がある場所に行き、どのような様子であるかを確認する。</a:t>
                      </a:r>
                      <a:endParaRPr lang="en-US" altLang="ja-JP" sz="1800" dirty="0"/>
                    </a:p>
                    <a:p>
                      <a:pPr marL="285750" indent="-285750" algn="just">
                        <a:buFont typeface="Arial" panose="020B0604020202020204" pitchFamily="34" charset="0"/>
                        <a:buChar char="•"/>
                      </a:pPr>
                      <a:r>
                        <a:rPr lang="ja-JP" altLang="en-US" sz="1800" dirty="0"/>
                        <a:t>この地点は、人里から離れた鬱蒼とした森の中だった。</a:t>
                      </a:r>
                      <a:endParaRPr lang="en-US" altLang="ja-JP" sz="1800" dirty="0"/>
                    </a:p>
                    <a:p>
                      <a:pPr marL="285750" indent="-285750" algn="just">
                        <a:buFont typeface="Arial" panose="020B0604020202020204" pitchFamily="34" charset="0"/>
                        <a:buChar char="•"/>
                      </a:pPr>
                      <a:r>
                        <a:rPr lang="ja-JP" altLang="en-US" sz="1800" dirty="0"/>
                        <a:t>分水嶺の三重点は、その近くの道からも少し離れた森の中にあったので、よく見えなかった。けれども、分水嶺は人里離れた山の中にもあるということが分かった。</a:t>
                      </a:r>
                      <a:endParaRPr lang="en-US" altLang="ja-JP" sz="1800" dirty="0"/>
                    </a:p>
                  </a:txBody>
                  <a:tcPr/>
                </a:tc>
                <a:extLst>
                  <a:ext uri="{0D108BD9-81ED-4DB2-BD59-A6C34878D82A}">
                    <a16:rowId xmlns:a16="http://schemas.microsoft.com/office/drawing/2014/main" val="2566888288"/>
                  </a:ext>
                </a:extLst>
              </a:tr>
              <a:tr h="1055315">
                <a:tc>
                  <a:txBody>
                    <a:bodyPr/>
                    <a:lstStyle/>
                    <a:p>
                      <a:r>
                        <a:rPr kumimoji="1" lang="ja-JP" altLang="en-US" dirty="0"/>
                        <a:t>地点５</a:t>
                      </a:r>
                      <a:endParaRPr kumimoji="1" lang="en-US" altLang="ja-JP" dirty="0"/>
                    </a:p>
                    <a:p>
                      <a:pPr algn="r"/>
                      <a:r>
                        <a:rPr kumimoji="1" lang="ja-JP" altLang="en-US" dirty="0"/>
                        <a:t>目的</a:t>
                      </a:r>
                      <a:endParaRPr kumimoji="1" lang="en-US" altLang="ja-JP" dirty="0"/>
                    </a:p>
                    <a:p>
                      <a:pPr algn="r"/>
                      <a:r>
                        <a:rPr kumimoji="1" lang="ja-JP" altLang="en-US" dirty="0"/>
                        <a:t>現地の特徴</a:t>
                      </a:r>
                      <a:endParaRPr kumimoji="1" lang="en-US" altLang="ja-JP" dirty="0"/>
                    </a:p>
                    <a:p>
                      <a:endParaRPr kumimoji="1" lang="ja-JP" altLang="en-US" dirty="0"/>
                    </a:p>
                  </a:txBody>
                  <a:tcPr/>
                </a:tc>
                <a:tc>
                  <a:txBody>
                    <a:bodyPr/>
                    <a:lstStyle/>
                    <a:p>
                      <a:r>
                        <a:rPr kumimoji="1" lang="ja-JP" altLang="en-US" dirty="0"/>
                        <a:t>涸沼川中流　舟場橋上</a:t>
                      </a:r>
                      <a:endParaRPr kumimoji="1" lang="en-US" altLang="ja-JP" dirty="0"/>
                    </a:p>
                    <a:p>
                      <a:r>
                        <a:rPr kumimoji="1" lang="ja-JP" altLang="en-US" dirty="0"/>
                        <a:t>涸沼川が曲がる地点の川の様子を調べる（涸沼川中流）。</a:t>
                      </a:r>
                    </a:p>
                    <a:p>
                      <a:pPr marL="285750" indent="-285750">
                        <a:buFont typeface="Arial" panose="020B0604020202020204" pitchFamily="34" charset="0"/>
                        <a:buChar char="•"/>
                      </a:pPr>
                      <a:r>
                        <a:rPr kumimoji="1" lang="ja-JP" altLang="en-US" dirty="0"/>
                        <a:t>川の流れが、桜川などと比べて速かった。</a:t>
                      </a:r>
                    </a:p>
                    <a:p>
                      <a:pPr marL="285750" indent="-285750">
                        <a:buFont typeface="Arial" panose="020B0604020202020204" pitchFamily="34" charset="0"/>
                        <a:buChar char="•"/>
                      </a:pPr>
                      <a:r>
                        <a:rPr kumimoji="1" lang="ja-JP" altLang="en-US" dirty="0"/>
                        <a:t>川幅が、桜川などと比べて狭かった。</a:t>
                      </a:r>
                    </a:p>
                  </a:txBody>
                  <a:tcPr/>
                </a:tc>
                <a:extLst>
                  <a:ext uri="{0D108BD9-81ED-4DB2-BD59-A6C34878D82A}">
                    <a16:rowId xmlns:a16="http://schemas.microsoft.com/office/drawing/2014/main" val="6331392"/>
                  </a:ext>
                </a:extLst>
              </a:tr>
              <a:tr h="1055315">
                <a:tc>
                  <a:txBody>
                    <a:bodyPr/>
                    <a:lstStyle/>
                    <a:p>
                      <a:r>
                        <a:rPr kumimoji="1" lang="ja-JP" altLang="en-US" dirty="0"/>
                        <a:t>地点６</a:t>
                      </a:r>
                      <a:endParaRPr kumimoji="1" lang="en-US" altLang="ja-JP" dirty="0"/>
                    </a:p>
                    <a:p>
                      <a:pPr algn="r"/>
                      <a:r>
                        <a:rPr kumimoji="1" lang="ja-JP" altLang="en-US" dirty="0"/>
                        <a:t>目的</a:t>
                      </a:r>
                      <a:endParaRPr kumimoji="1" lang="en-US" altLang="ja-JP" dirty="0"/>
                    </a:p>
                    <a:p>
                      <a:pPr algn="r"/>
                      <a:endParaRPr kumimoji="1" lang="en-US" altLang="ja-JP" dirty="0"/>
                    </a:p>
                    <a:p>
                      <a:pPr algn="r"/>
                      <a:r>
                        <a:rPr kumimoji="1" lang="ja-JP" altLang="en-US" dirty="0"/>
                        <a:t>現地の特徴</a:t>
                      </a:r>
                      <a:endParaRPr kumimoji="1" lang="en-US" altLang="ja-JP" dirty="0"/>
                    </a:p>
                    <a:p>
                      <a:endParaRPr kumimoji="1" lang="ja-JP" altLang="en-US" dirty="0"/>
                    </a:p>
                  </a:txBody>
                  <a:tcPr/>
                </a:tc>
                <a:tc>
                  <a:txBody>
                    <a:bodyPr/>
                    <a:lstStyle/>
                    <a:p>
                      <a:r>
                        <a:rPr kumimoji="1" lang="ja-JP" altLang="en-US" dirty="0"/>
                        <a:t>涸沼川中流　北関東自動車道付近　富士山付近</a:t>
                      </a:r>
                      <a:endParaRPr kumimoji="1" lang="en-US" altLang="ja-JP" dirty="0"/>
                    </a:p>
                    <a:p>
                      <a:r>
                        <a:rPr kumimoji="1" lang="ja-JP" altLang="en-US" dirty="0"/>
                        <a:t>涸沼川の上・中流域の雨水が集まる、氾濫発生の危険が高いと思われる地点の地形の様子を調べる。</a:t>
                      </a:r>
                    </a:p>
                    <a:p>
                      <a:pPr marL="285750" indent="-285750">
                        <a:buFont typeface="Arial" panose="020B0604020202020204" pitchFamily="34" charset="0"/>
                        <a:buChar char="•"/>
                      </a:pPr>
                      <a:r>
                        <a:rPr kumimoji="1" lang="ja-JP" altLang="en-US" dirty="0"/>
                        <a:t>川のすぐ近くに家が建っていた。</a:t>
                      </a:r>
                    </a:p>
                    <a:p>
                      <a:pPr marL="285750" indent="-285750">
                        <a:buFont typeface="Arial" panose="020B0604020202020204" pitchFamily="34" charset="0"/>
                        <a:buChar char="•"/>
                      </a:pPr>
                      <a:r>
                        <a:rPr kumimoji="1" lang="ja-JP" altLang="en-US" dirty="0"/>
                        <a:t>川の近くには、建物が多かった。</a:t>
                      </a:r>
                    </a:p>
                    <a:p>
                      <a:pPr marL="285750" indent="-285750">
                        <a:buFont typeface="Arial" panose="020B0604020202020204" pitchFamily="34" charset="0"/>
                        <a:buChar char="•"/>
                      </a:pPr>
                      <a:r>
                        <a:rPr kumimoji="1" lang="ja-JP" altLang="en-US" dirty="0"/>
                        <a:t>川岸には、水位計が設置されていた。</a:t>
                      </a:r>
                    </a:p>
                  </a:txBody>
                  <a:tcPr/>
                </a:tc>
                <a:extLst>
                  <a:ext uri="{0D108BD9-81ED-4DB2-BD59-A6C34878D82A}">
                    <a16:rowId xmlns:a16="http://schemas.microsoft.com/office/drawing/2014/main" val="3509669652"/>
                  </a:ext>
                </a:extLst>
              </a:tr>
            </a:tbl>
          </a:graphicData>
        </a:graphic>
      </p:graphicFrame>
      <p:sp>
        <p:nvSpPr>
          <p:cNvPr id="3" name="スライド番号プレースホルダー 2">
            <a:extLst>
              <a:ext uri="{FF2B5EF4-FFF2-40B4-BE49-F238E27FC236}">
                <a16:creationId xmlns:a16="http://schemas.microsoft.com/office/drawing/2014/main" id="{3C20E8D7-90C4-43BA-8A94-9CF03B013FF8}"/>
              </a:ext>
            </a:extLst>
          </p:cNvPr>
          <p:cNvSpPr>
            <a:spLocks noGrp="1"/>
          </p:cNvSpPr>
          <p:nvPr>
            <p:ph type="sldNum" sz="quarter" idx="12"/>
          </p:nvPr>
        </p:nvSpPr>
        <p:spPr/>
        <p:txBody>
          <a:bodyPr/>
          <a:lstStyle/>
          <a:p>
            <a:fld id="{CF452B6C-023B-434A-82B3-78FE23FF88D4}" type="slidenum">
              <a:rPr kumimoji="1" lang="ja-JP" altLang="en-US" smtClean="0"/>
              <a:t>9</a:t>
            </a:fld>
            <a:endParaRPr kumimoji="1" lang="ja-JP" altLang="en-US"/>
          </a:p>
        </p:txBody>
      </p:sp>
    </p:spTree>
    <p:extLst>
      <p:ext uri="{BB962C8B-B14F-4D97-AF65-F5344CB8AC3E}">
        <p14:creationId xmlns:p14="http://schemas.microsoft.com/office/powerpoint/2010/main" val="1659685928"/>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TM02900688[[fn=ファセット]]</Template>
  <TotalTime>0</TotalTime>
  <Words>2843</Words>
  <Application>Microsoft Office PowerPoint</Application>
  <PresentationFormat>A4 210 x 297 mm</PresentationFormat>
  <Paragraphs>218</Paragraphs>
  <Slides>20</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20</vt:i4>
      </vt:variant>
    </vt:vector>
  </HeadingPairs>
  <TitlesOfParts>
    <vt:vector size="27" baseType="lpstr">
      <vt:lpstr>游ゴシック</vt:lpstr>
      <vt:lpstr>Yu Gothic Medium</vt:lpstr>
      <vt:lpstr>Arial</vt:lpstr>
      <vt:lpstr>Trebuchet MS</vt:lpstr>
      <vt:lpstr>Wingdings</vt:lpstr>
      <vt:lpstr>Wingdings 3</vt:lpstr>
      <vt:lpstr>ファセット</vt:lpstr>
      <vt:lpstr>自由研究レポート 桜川は何故氾濫するのか？ 立体地形図による河川流域の読み取り</vt:lpstr>
      <vt:lpstr>目次</vt:lpstr>
      <vt:lpstr>研究の動機</vt:lpstr>
      <vt:lpstr>研究の仮説・目的</vt:lpstr>
      <vt:lpstr>研究の計画</vt:lpstr>
      <vt:lpstr>研究の経過:立体地形図の作成</vt:lpstr>
      <vt:lpstr>研究の経過：分水嶺の読み取り</vt:lpstr>
      <vt:lpstr>研究の経過：現地踏査①</vt:lpstr>
      <vt:lpstr>研究の経過：現地踏査②</vt:lpstr>
      <vt:lpstr>研究の経過：現地踏査③</vt:lpstr>
      <vt:lpstr>研究の経過：現地踏査：まとめ</vt:lpstr>
      <vt:lpstr>研究の結果：桜川流域の特徴</vt:lpstr>
      <vt:lpstr>研究の結果：その他の河川の流域の特徴</vt:lpstr>
      <vt:lpstr>研究の結果：分水嶺の特徴など</vt:lpstr>
      <vt:lpstr>研究の考察：桜川について</vt:lpstr>
      <vt:lpstr>研究の考察：台風19号時の桜川</vt:lpstr>
      <vt:lpstr>研究の考察：その他の河川について</vt:lpstr>
      <vt:lpstr>研究の結論</vt:lpstr>
      <vt:lpstr>研究の感想</vt:lpstr>
      <vt:lpstr>参考資料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2022-02-05T02:48:51Z</dcterms:created>
  <dcterms:modified xsi:type="dcterms:W3CDTF">2022-02-05T02:49:03Z</dcterms:modified>
</cp:coreProperties>
</file>